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Telegraf Extra-Light" charset="1" panose="00000300000000000000"/>
      <p:regular r:id="rId31"/>
    </p:embeddedFont>
    <p:embeddedFont>
      <p:font typeface="Montaser Arabic Extra-Light" charset="1" panose="00000300000000000000"/>
      <p:regular r:id="rId32"/>
    </p:embeddedFont>
    <p:embeddedFont>
      <p:font typeface="Telegraf Bold" charset="1" panose="00000800000000000000"/>
      <p:regular r:id="rId33"/>
    </p:embeddedFont>
    <p:embeddedFont>
      <p:font typeface="Telegraf" charset="1" panose="00000500000000000000"/>
      <p:regular r:id="rId34"/>
    </p:embeddedFont>
    <p:embeddedFont>
      <p:font typeface="Montaser Arabic Bold" charset="1" panose="00000800000000000000"/>
      <p:regular r:id="rId35"/>
    </p:embeddedFont>
    <p:embeddedFont>
      <p:font typeface="Montaser Arabic" charset="1" panose="00000500000000000000"/>
      <p:regular r:id="rId36"/>
    </p:embeddedFont>
    <p:embeddedFont>
      <p:font typeface="TT Hoves Bold" charset="1" panose="02000003020000060003"/>
      <p:regular r:id="rId37"/>
    </p:embeddedFont>
    <p:embeddedFont>
      <p:font typeface="TT Hoves" charset="1" panose="02000003020000060003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6.jpeg" Type="http://schemas.openxmlformats.org/officeDocument/2006/relationships/image"/><Relationship Id="rId5" Target="../media/VAF7UbhnHSI.mp4" Type="http://schemas.openxmlformats.org/officeDocument/2006/relationships/video"/><Relationship Id="rId6" Target="../media/VAF7UbhnHSI.mp4" Type="http://schemas.microsoft.com/office/2007/relationships/media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6.jpeg" Type="http://schemas.openxmlformats.org/officeDocument/2006/relationships/image"/><Relationship Id="rId5" Target="../media/VADbyHmfE4E.mp4" Type="http://schemas.openxmlformats.org/officeDocument/2006/relationships/video"/><Relationship Id="rId6" Target="../media/VADbyHmfE4E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7862">
            <a:off x="6338145" y="5307648"/>
            <a:ext cx="15048401" cy="6376760"/>
          </a:xfrm>
          <a:custGeom>
            <a:avLst/>
            <a:gdLst/>
            <a:ahLst/>
            <a:cxnLst/>
            <a:rect r="r" b="b" t="t" l="l"/>
            <a:pathLst>
              <a:path h="6376760" w="15048401">
                <a:moveTo>
                  <a:pt x="0" y="0"/>
                </a:moveTo>
                <a:lnTo>
                  <a:pt x="15048401" y="0"/>
                </a:lnTo>
                <a:lnTo>
                  <a:pt x="15048401" y="6376760"/>
                </a:lnTo>
                <a:lnTo>
                  <a:pt x="0" y="6376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93365" y="7597895"/>
            <a:ext cx="9637365" cy="212578"/>
            <a:chOff x="0" y="0"/>
            <a:chExt cx="2538236" cy="559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38236" cy="55988"/>
            </a:xfrm>
            <a:custGeom>
              <a:avLst/>
              <a:gdLst/>
              <a:ahLst/>
              <a:cxnLst/>
              <a:rect r="r" b="b" t="t" l="l"/>
              <a:pathLst>
                <a:path h="55988" w="2538236">
                  <a:moveTo>
                    <a:pt x="0" y="0"/>
                  </a:moveTo>
                  <a:lnTo>
                    <a:pt x="2538236" y="0"/>
                  </a:lnTo>
                  <a:lnTo>
                    <a:pt x="2538236" y="55988"/>
                  </a:lnTo>
                  <a:lnTo>
                    <a:pt x="0" y="559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538236" cy="113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5931471" y="-3002148"/>
            <a:ext cx="6732105" cy="4030848"/>
          </a:xfrm>
          <a:custGeom>
            <a:avLst/>
            <a:gdLst/>
            <a:ahLst/>
            <a:cxnLst/>
            <a:rect r="r" b="b" t="t" l="l"/>
            <a:pathLst>
              <a:path h="4030848" w="6732105">
                <a:moveTo>
                  <a:pt x="0" y="4030848"/>
                </a:moveTo>
                <a:lnTo>
                  <a:pt x="6732104" y="4030848"/>
                </a:lnTo>
                <a:lnTo>
                  <a:pt x="6732104" y="0"/>
                </a:lnTo>
                <a:lnTo>
                  <a:pt x="0" y="0"/>
                </a:lnTo>
                <a:lnTo>
                  <a:pt x="0" y="4030848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837434" y="1140990"/>
            <a:ext cx="3001947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Nhóm 11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021206" y="1169565"/>
            <a:ext cx="2191597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60"/>
              </a:lnSpc>
              <a:spcBef>
                <a:spcPct val="0"/>
              </a:spcBef>
            </a:pPr>
            <a:r>
              <a:rPr lang="en-US" sz="1900" spc="95" strike="noStrike" u="none">
                <a:solidFill>
                  <a:srgbClr val="164B82"/>
                </a:solidFill>
                <a:latin typeface="Montaser Arabic Extra-Light"/>
                <a:ea typeface="Montaser Arabic Extra-Light"/>
                <a:cs typeface="Montaser Arabic Extra-Light"/>
                <a:sym typeface="Montaser Arabic Extra-Light"/>
              </a:rPr>
              <a:t>CQ2023/21</a:t>
            </a:r>
          </a:p>
          <a:p>
            <a:pPr algn="ctr" marL="0" indent="0" lvl="0">
              <a:lnSpc>
                <a:spcPts val="266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1117221" y="1169565"/>
            <a:ext cx="4351025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Montaser Arabic Extra-Light"/>
                <a:ea typeface="Montaser Arabic Extra-Light"/>
                <a:cs typeface="Montaser Arabic Extra-Light"/>
                <a:sym typeface="Montaser Arabic Extra-Light"/>
              </a:rPr>
              <a:t>Nhập môn Khoa học Dữ liệu</a:t>
            </a:r>
          </a:p>
        </p:txBody>
      </p:sp>
      <p:grpSp>
        <p:nvGrpSpPr>
          <p:cNvPr name="Group 10" id="10"/>
          <p:cNvGrpSpPr/>
          <p:nvPr/>
        </p:nvGrpSpPr>
        <p:grpSpPr>
          <a:xfrm rot="5400000">
            <a:off x="13703148" y="-4984689"/>
            <a:ext cx="643045" cy="12669823"/>
            <a:chOff x="0" y="0"/>
            <a:chExt cx="169362" cy="333690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9362" cy="3336908"/>
            </a:xfrm>
            <a:custGeom>
              <a:avLst/>
              <a:gdLst/>
              <a:ahLst/>
              <a:cxnLst/>
              <a:rect r="r" b="b" t="t" l="l"/>
              <a:pathLst>
                <a:path h="3336908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3252227"/>
                  </a:lnTo>
                  <a:cubicBezTo>
                    <a:pt x="169362" y="3274686"/>
                    <a:pt x="160440" y="3296225"/>
                    <a:pt x="144559" y="3312106"/>
                  </a:cubicBezTo>
                  <a:cubicBezTo>
                    <a:pt x="128678" y="3327986"/>
                    <a:pt x="107140" y="3336908"/>
                    <a:pt x="84681" y="3336908"/>
                  </a:cubicBezTo>
                  <a:lnTo>
                    <a:pt x="84681" y="3336908"/>
                  </a:lnTo>
                  <a:cubicBezTo>
                    <a:pt x="37913" y="3336908"/>
                    <a:pt x="0" y="3298995"/>
                    <a:pt x="0" y="325222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169362" cy="33940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0" y="-789624"/>
            <a:ext cx="7062775" cy="3086255"/>
          </a:xfrm>
          <a:custGeom>
            <a:avLst/>
            <a:gdLst/>
            <a:ahLst/>
            <a:cxnLst/>
            <a:rect r="r" b="b" t="t" l="l"/>
            <a:pathLst>
              <a:path h="3086255" w="7062775">
                <a:moveTo>
                  <a:pt x="0" y="0"/>
                </a:moveTo>
                <a:lnTo>
                  <a:pt x="7062775" y="0"/>
                </a:lnTo>
                <a:lnTo>
                  <a:pt x="7062775" y="3086254"/>
                </a:lnTo>
                <a:lnTo>
                  <a:pt x="0" y="30862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70257" y="3175850"/>
            <a:ext cx="14039003" cy="21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0"/>
              </a:lnSpc>
              <a:spcBef>
                <a:spcPct val="0"/>
              </a:spcBef>
            </a:pPr>
            <a:r>
              <a:rPr lang="en-US" b="true" sz="12000" spc="6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BÁO CÁO ĐỒ ÁN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5157050"/>
            <a:ext cx="14859647" cy="1270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 spc="762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Vietnam AQI Forecasting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83210" y="6661317"/>
            <a:ext cx="8551376" cy="848360"/>
            <a:chOff x="0" y="0"/>
            <a:chExt cx="11401834" cy="1131147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95250"/>
              <a:ext cx="5556410" cy="6608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r>
                <a:rPr lang="en-US" b="true" sz="2799" spc="139">
                  <a:solidFill>
                    <a:srgbClr val="34343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Giáo viên hướng dẫn: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6340909" y="-85725"/>
              <a:ext cx="5060925" cy="12168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599" spc="129">
                  <a:solidFill>
                    <a:srgbClr val="343434"/>
                  </a:solidFill>
                  <a:latin typeface="Telegraf"/>
                  <a:ea typeface="Telegraf"/>
                  <a:cs typeface="Telegraf"/>
                  <a:sym typeface="Telegraf"/>
                </a:rPr>
                <a:t>TS. Lê Ngọc Thành</a:t>
              </a:r>
            </a:p>
            <a:p>
              <a:pPr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 spc="129">
                  <a:solidFill>
                    <a:srgbClr val="343434"/>
                  </a:solidFill>
                  <a:latin typeface="Telegraf"/>
                  <a:ea typeface="Telegraf"/>
                  <a:cs typeface="Telegraf"/>
                  <a:sym typeface="Telegraf"/>
                </a:rPr>
                <a:t>ThS. Lê Nhựt Nam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565348">
            <a:off x="-1528479" y="-1661384"/>
            <a:ext cx="10441422" cy="4424552"/>
          </a:xfrm>
          <a:custGeom>
            <a:avLst/>
            <a:gdLst/>
            <a:ahLst/>
            <a:cxnLst/>
            <a:rect r="r" b="b" t="t" l="l"/>
            <a:pathLst>
              <a:path h="4424552" w="10441422">
                <a:moveTo>
                  <a:pt x="10441421" y="0"/>
                </a:moveTo>
                <a:lnTo>
                  <a:pt x="0" y="0"/>
                </a:lnTo>
                <a:lnTo>
                  <a:pt x="0" y="4424553"/>
                </a:lnTo>
                <a:lnTo>
                  <a:pt x="10441421" y="4424553"/>
                </a:lnTo>
                <a:lnTo>
                  <a:pt x="10441421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250927">
            <a:off x="12851760" y="-2524616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6" y="0"/>
                </a:lnTo>
                <a:lnTo>
                  <a:pt x="7735476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57882" y="1540333"/>
            <a:ext cx="11932781" cy="851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0"/>
              </a:lnSpc>
            </a:pPr>
            <a:r>
              <a:rPr lang="en-US" sz="6000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PHƯƠNG THỨC LẤY DỮ LIỆU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857882" y="3400897"/>
            <a:ext cx="16082552" cy="3878215"/>
            <a:chOff x="0" y="0"/>
            <a:chExt cx="21443402" cy="517095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52400"/>
              <a:ext cx="17830582" cy="1164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999"/>
                </a:lnSpc>
                <a:spcBef>
                  <a:spcPct val="0"/>
                </a:spcBef>
              </a:pPr>
              <a:r>
                <a:rPr lang="en-US" b="true" sz="4999" spc="119">
                  <a:solidFill>
                    <a:srgbClr val="34343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1. Thu thập dữ liệu Vị trí địa lý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928218"/>
              <a:ext cx="16913553" cy="1164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999"/>
                </a:lnSpc>
                <a:spcBef>
                  <a:spcPct val="0"/>
                </a:spcBef>
              </a:pPr>
              <a:r>
                <a:rPr lang="en-US" b="true" sz="4999" spc="119">
                  <a:solidFill>
                    <a:srgbClr val="34343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2. Thu thập Dữ liệu Khí tượng 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006786"/>
              <a:ext cx="21443402" cy="1164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999"/>
                </a:lnSpc>
                <a:spcBef>
                  <a:spcPct val="0"/>
                </a:spcBef>
              </a:pPr>
              <a:r>
                <a:rPr lang="en-US" b="true" sz="4999" spc="119">
                  <a:solidFill>
                    <a:srgbClr val="34343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3. Thu thập Dữ liệu Chất lượng Không khí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43063" y="550892"/>
            <a:ext cx="9407130" cy="773325"/>
            <a:chOff x="0" y="0"/>
            <a:chExt cx="12542840" cy="103110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200520"/>
              <a:ext cx="3323932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 strike="noStrike" u="none">
                  <a:solidFill>
                    <a:srgbClr val="164B82"/>
                  </a:solidFill>
                  <a:latin typeface="Montaser Arabic Extra-Light"/>
                  <a:ea typeface="Montaser Arabic Extra-Light"/>
                  <a:cs typeface="Montaser Arabic Extra-Light"/>
                  <a:sym typeface="Montaser Arabic Extra-Light"/>
                </a:rPr>
                <a:t>Nhóm 11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4032707" y="200520"/>
              <a:ext cx="4932001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 strike="noStrike" u="none">
                  <a:solidFill>
                    <a:srgbClr val="164B82"/>
                  </a:solidFill>
                  <a:latin typeface="Montaser Arabic Extra-Light"/>
                  <a:ea typeface="Montaser Arabic Extra-Light"/>
                  <a:cs typeface="Montaser Arabic Extra-Light"/>
                  <a:sym typeface="Montaser Arabic Extra-Light"/>
                </a:rPr>
                <a:t>Nhập môn Khoa học Dữ liệu</a:t>
              </a:r>
            </a:p>
          </p:txBody>
        </p:sp>
        <p:grpSp>
          <p:nvGrpSpPr>
            <p:cNvPr name="Group 12" id="12"/>
            <p:cNvGrpSpPr/>
            <p:nvPr/>
          </p:nvGrpSpPr>
          <p:grpSpPr>
            <a:xfrm rot="5400000">
              <a:off x="5842723" y="-5842723"/>
              <a:ext cx="857393" cy="12542840"/>
              <a:chOff x="0" y="0"/>
              <a:chExt cx="169362" cy="247759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69362" cy="2477598"/>
              </a:xfrm>
              <a:custGeom>
                <a:avLst/>
                <a:gdLst/>
                <a:ahLst/>
                <a:cxnLst/>
                <a:rect r="r" b="b" t="t" l="l"/>
                <a:pathLst>
                  <a:path h="2477598" w="169362">
                    <a:moveTo>
                      <a:pt x="84681" y="0"/>
                    </a:moveTo>
                    <a:lnTo>
                      <a:pt x="84681" y="0"/>
                    </a:lnTo>
                    <a:cubicBezTo>
                      <a:pt x="107140" y="0"/>
                      <a:pt x="128678" y="8922"/>
                      <a:pt x="144559" y="24802"/>
                    </a:cubicBezTo>
                    <a:cubicBezTo>
                      <a:pt x="160440" y="40683"/>
                      <a:pt x="169362" y="62222"/>
                      <a:pt x="169362" y="84681"/>
                    </a:cubicBezTo>
                    <a:lnTo>
                      <a:pt x="169362" y="2392917"/>
                    </a:lnTo>
                    <a:cubicBezTo>
                      <a:pt x="169362" y="2439685"/>
                      <a:pt x="131449" y="2477598"/>
                      <a:pt x="84681" y="2477598"/>
                    </a:cubicBezTo>
                    <a:lnTo>
                      <a:pt x="84681" y="2477598"/>
                    </a:lnTo>
                    <a:cubicBezTo>
                      <a:pt x="37913" y="2477598"/>
                      <a:pt x="0" y="2439685"/>
                      <a:pt x="0" y="2392917"/>
                    </a:cubicBezTo>
                    <a:lnTo>
                      <a:pt x="0" y="84681"/>
                    </a:lnTo>
                    <a:cubicBezTo>
                      <a:pt x="0" y="37913"/>
                      <a:pt x="37913" y="0"/>
                      <a:pt x="8468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164B82"/>
                </a:solidFill>
                <a:prstDash val="solid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169362" cy="253474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9107851" y="168347"/>
              <a:ext cx="2922129" cy="862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 strike="noStrike" u="none">
                  <a:solidFill>
                    <a:srgbClr val="164B82"/>
                  </a:solidFill>
                  <a:latin typeface="Montaser Arabic Extra-Light"/>
                  <a:ea typeface="Montaser Arabic Extra-Light"/>
                  <a:cs typeface="Montaser Arabic Extra-Light"/>
                  <a:sym typeface="Montaser Arabic Extra-Light"/>
                </a:rPr>
                <a:t>CQ2023/21</a:t>
              </a:r>
            </a:p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1529830" y="-875218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04</a:t>
            </a:r>
          </a:p>
        </p:txBody>
      </p:sp>
    </p:spTree>
  </p:cSld>
  <p:clrMapOvr>
    <a:masterClrMapping/>
  </p:clrMapOvr>
  <p:transition spd="fast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565348">
            <a:off x="-1528479" y="-1661384"/>
            <a:ext cx="10441422" cy="4424552"/>
          </a:xfrm>
          <a:custGeom>
            <a:avLst/>
            <a:gdLst/>
            <a:ahLst/>
            <a:cxnLst/>
            <a:rect r="r" b="b" t="t" l="l"/>
            <a:pathLst>
              <a:path h="4424552" w="10441422">
                <a:moveTo>
                  <a:pt x="10441421" y="0"/>
                </a:moveTo>
                <a:lnTo>
                  <a:pt x="0" y="0"/>
                </a:lnTo>
                <a:lnTo>
                  <a:pt x="0" y="4424553"/>
                </a:lnTo>
                <a:lnTo>
                  <a:pt x="10441421" y="4424553"/>
                </a:lnTo>
                <a:lnTo>
                  <a:pt x="10441421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250927">
            <a:off x="12851760" y="-2524616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6" y="0"/>
                </a:lnTo>
                <a:lnTo>
                  <a:pt x="7735476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57882" y="1540333"/>
            <a:ext cx="11932781" cy="851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0"/>
              </a:lnSpc>
            </a:pPr>
            <a:r>
              <a:rPr lang="en-US" sz="6000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PHƯƠNG THỨC LẤY DỮ LIỆU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57882" y="2556414"/>
            <a:ext cx="13345108" cy="919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85"/>
              </a:lnSpc>
              <a:spcBef>
                <a:spcPct val="0"/>
              </a:spcBef>
            </a:pPr>
            <a:r>
              <a:rPr lang="en-US" b="true" sz="4989" spc="119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1. Thu thập dữ liệu Vị trí địa lý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29676" y="4330318"/>
            <a:ext cx="11970503" cy="1289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5"/>
              </a:lnSpc>
              <a:spcBef>
                <a:spcPct val="0"/>
              </a:spcBef>
            </a:pPr>
            <a:r>
              <a:rPr lang="en-US" b="true" sz="3589" spc="86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geopy: </a:t>
            </a:r>
            <a:r>
              <a:rPr lang="en-US" sz="3589" spc="86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Sử dụng thư viện geopy để truy vấn toạ độ từ OpenStreetMap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29676" y="6144142"/>
            <a:ext cx="13047839" cy="651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5"/>
              </a:lnSpc>
              <a:spcBef>
                <a:spcPct val="0"/>
              </a:spcBef>
            </a:pPr>
            <a:r>
              <a:rPr lang="en-US" b="true" sz="3589" spc="86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Lấy các thông tin: </a:t>
            </a:r>
            <a:r>
              <a:rPr lang="en-US" sz="3589" spc="86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Tên tỉnh thành phố, Latitude, Longitude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43063" y="550892"/>
            <a:ext cx="9407130" cy="773325"/>
            <a:chOff x="0" y="0"/>
            <a:chExt cx="12542840" cy="103110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200520"/>
              <a:ext cx="3323932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 strike="noStrike" u="none">
                  <a:solidFill>
                    <a:srgbClr val="164B82"/>
                  </a:solidFill>
                  <a:latin typeface="Montaser Arabic Extra-Light"/>
                  <a:ea typeface="Montaser Arabic Extra-Light"/>
                  <a:cs typeface="Montaser Arabic Extra-Light"/>
                  <a:sym typeface="Montaser Arabic Extra-Light"/>
                </a:rPr>
                <a:t>Nhóm 11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4032707" y="200520"/>
              <a:ext cx="4932001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 strike="noStrike" u="none">
                  <a:solidFill>
                    <a:srgbClr val="164B82"/>
                  </a:solidFill>
                  <a:latin typeface="Montaser Arabic Extra-Light"/>
                  <a:ea typeface="Montaser Arabic Extra-Light"/>
                  <a:cs typeface="Montaser Arabic Extra-Light"/>
                  <a:sym typeface="Montaser Arabic Extra-Light"/>
                </a:rPr>
                <a:t>Nhập môn Khoa học Dữ liệu</a:t>
              </a:r>
            </a:p>
          </p:txBody>
        </p:sp>
        <p:grpSp>
          <p:nvGrpSpPr>
            <p:cNvPr name="Group 11" id="11"/>
            <p:cNvGrpSpPr/>
            <p:nvPr/>
          </p:nvGrpSpPr>
          <p:grpSpPr>
            <a:xfrm rot="5400000">
              <a:off x="5842723" y="-5842723"/>
              <a:ext cx="857393" cy="12542840"/>
              <a:chOff x="0" y="0"/>
              <a:chExt cx="169362" cy="2477598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69362" cy="2477598"/>
              </a:xfrm>
              <a:custGeom>
                <a:avLst/>
                <a:gdLst/>
                <a:ahLst/>
                <a:cxnLst/>
                <a:rect r="r" b="b" t="t" l="l"/>
                <a:pathLst>
                  <a:path h="2477598" w="169362">
                    <a:moveTo>
                      <a:pt x="84681" y="0"/>
                    </a:moveTo>
                    <a:lnTo>
                      <a:pt x="84681" y="0"/>
                    </a:lnTo>
                    <a:cubicBezTo>
                      <a:pt x="107140" y="0"/>
                      <a:pt x="128678" y="8922"/>
                      <a:pt x="144559" y="24802"/>
                    </a:cubicBezTo>
                    <a:cubicBezTo>
                      <a:pt x="160440" y="40683"/>
                      <a:pt x="169362" y="62222"/>
                      <a:pt x="169362" y="84681"/>
                    </a:cubicBezTo>
                    <a:lnTo>
                      <a:pt x="169362" y="2392917"/>
                    </a:lnTo>
                    <a:cubicBezTo>
                      <a:pt x="169362" y="2439685"/>
                      <a:pt x="131449" y="2477598"/>
                      <a:pt x="84681" y="2477598"/>
                    </a:cubicBezTo>
                    <a:lnTo>
                      <a:pt x="84681" y="2477598"/>
                    </a:lnTo>
                    <a:cubicBezTo>
                      <a:pt x="37913" y="2477598"/>
                      <a:pt x="0" y="2439685"/>
                      <a:pt x="0" y="2392917"/>
                    </a:cubicBezTo>
                    <a:lnTo>
                      <a:pt x="0" y="84681"/>
                    </a:lnTo>
                    <a:cubicBezTo>
                      <a:pt x="0" y="37913"/>
                      <a:pt x="37913" y="0"/>
                      <a:pt x="8468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164B82"/>
                </a:solidFill>
                <a:prstDash val="solid"/>
                <a:round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57150"/>
                <a:ext cx="169362" cy="253474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9107851" y="168347"/>
              <a:ext cx="2922129" cy="862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 strike="noStrike" u="none">
                  <a:solidFill>
                    <a:srgbClr val="164B82"/>
                  </a:solidFill>
                  <a:latin typeface="Montaser Arabic Extra-Light"/>
                  <a:ea typeface="Montaser Arabic Extra-Light"/>
                  <a:cs typeface="Montaser Arabic Extra-Light"/>
                  <a:sym typeface="Montaser Arabic Extra-Light"/>
                </a:rPr>
                <a:t>CQ2023/21</a:t>
              </a:r>
            </a:p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1529830" y="-875218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04</a:t>
            </a:r>
          </a:p>
        </p:txBody>
      </p:sp>
    </p:spTree>
  </p:cSld>
  <p:clrMapOvr>
    <a:masterClrMapping/>
  </p:clrMapOvr>
  <p:transition spd="fast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565348">
            <a:off x="-1528479" y="-1661384"/>
            <a:ext cx="10441422" cy="4424552"/>
          </a:xfrm>
          <a:custGeom>
            <a:avLst/>
            <a:gdLst/>
            <a:ahLst/>
            <a:cxnLst/>
            <a:rect r="r" b="b" t="t" l="l"/>
            <a:pathLst>
              <a:path h="4424552" w="10441422">
                <a:moveTo>
                  <a:pt x="10441421" y="0"/>
                </a:moveTo>
                <a:lnTo>
                  <a:pt x="0" y="0"/>
                </a:lnTo>
                <a:lnTo>
                  <a:pt x="0" y="4424553"/>
                </a:lnTo>
                <a:lnTo>
                  <a:pt x="10441421" y="4424553"/>
                </a:lnTo>
                <a:lnTo>
                  <a:pt x="10441421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250927">
            <a:off x="12851760" y="-2524616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6" y="0"/>
                </a:lnTo>
                <a:lnTo>
                  <a:pt x="7735476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57882" y="1540333"/>
            <a:ext cx="11932781" cy="851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0"/>
              </a:lnSpc>
            </a:pPr>
            <a:r>
              <a:rPr lang="en-US" sz="6000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PHƯƠNG THỨC LẤY DỮ LIỆU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57882" y="2556414"/>
            <a:ext cx="13345108" cy="919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85"/>
              </a:lnSpc>
              <a:spcBef>
                <a:spcPct val="0"/>
              </a:spcBef>
            </a:pPr>
            <a:r>
              <a:rPr lang="en-US" b="true" sz="4989" spc="119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2. Thu thập Dữ liệu Khí tượng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7882" y="4311268"/>
            <a:ext cx="13613256" cy="694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5"/>
              </a:lnSpc>
              <a:spcBef>
                <a:spcPct val="0"/>
              </a:spcBef>
            </a:pPr>
            <a:r>
              <a:rPr lang="en-US" b="true" sz="3789" spc="9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API URL: </a:t>
            </a:r>
            <a:r>
              <a:rPr lang="en-US" sz="3789" spc="9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https://archive-api.open-meteo.com/v1/archive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7882" y="5820292"/>
            <a:ext cx="13613256" cy="1361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5"/>
              </a:lnSpc>
            </a:pPr>
            <a:r>
              <a:rPr lang="en-US" sz="3789" spc="90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Parameters: </a:t>
            </a:r>
            <a:r>
              <a:rPr lang="en-US" sz="3789" spc="9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lat, lon, start_date, end_date, temp, humidity, </a:t>
            </a:r>
          </a:p>
          <a:p>
            <a:pPr algn="l">
              <a:lnSpc>
                <a:spcPts val="5305"/>
              </a:lnSpc>
              <a:spcBef>
                <a:spcPct val="0"/>
              </a:spcBef>
            </a:pPr>
            <a:r>
              <a:rPr lang="en-US" sz="3789" spc="9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                         rain, wind_speed, wind_dir, pressure, cloud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43063" y="550892"/>
            <a:ext cx="9407130" cy="773325"/>
            <a:chOff x="0" y="0"/>
            <a:chExt cx="12542840" cy="103110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200520"/>
              <a:ext cx="3323932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 strike="noStrike" u="none">
                  <a:solidFill>
                    <a:srgbClr val="164B82"/>
                  </a:solidFill>
                  <a:latin typeface="Montaser Arabic Extra-Light"/>
                  <a:ea typeface="Montaser Arabic Extra-Light"/>
                  <a:cs typeface="Montaser Arabic Extra-Light"/>
                  <a:sym typeface="Montaser Arabic Extra-Light"/>
                </a:rPr>
                <a:t>Nhóm 11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4032707" y="200520"/>
              <a:ext cx="4932001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 strike="noStrike" u="none">
                  <a:solidFill>
                    <a:srgbClr val="164B82"/>
                  </a:solidFill>
                  <a:latin typeface="Montaser Arabic Extra-Light"/>
                  <a:ea typeface="Montaser Arabic Extra-Light"/>
                  <a:cs typeface="Montaser Arabic Extra-Light"/>
                  <a:sym typeface="Montaser Arabic Extra-Light"/>
                </a:rPr>
                <a:t>Nhập môn Khoa học Dữ liệu</a:t>
              </a:r>
            </a:p>
          </p:txBody>
        </p:sp>
        <p:grpSp>
          <p:nvGrpSpPr>
            <p:cNvPr name="Group 11" id="11"/>
            <p:cNvGrpSpPr/>
            <p:nvPr/>
          </p:nvGrpSpPr>
          <p:grpSpPr>
            <a:xfrm rot="5400000">
              <a:off x="5842723" y="-5842723"/>
              <a:ext cx="857393" cy="12542840"/>
              <a:chOff x="0" y="0"/>
              <a:chExt cx="169362" cy="2477598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69362" cy="2477598"/>
              </a:xfrm>
              <a:custGeom>
                <a:avLst/>
                <a:gdLst/>
                <a:ahLst/>
                <a:cxnLst/>
                <a:rect r="r" b="b" t="t" l="l"/>
                <a:pathLst>
                  <a:path h="2477598" w="169362">
                    <a:moveTo>
                      <a:pt x="84681" y="0"/>
                    </a:moveTo>
                    <a:lnTo>
                      <a:pt x="84681" y="0"/>
                    </a:lnTo>
                    <a:cubicBezTo>
                      <a:pt x="107140" y="0"/>
                      <a:pt x="128678" y="8922"/>
                      <a:pt x="144559" y="24802"/>
                    </a:cubicBezTo>
                    <a:cubicBezTo>
                      <a:pt x="160440" y="40683"/>
                      <a:pt x="169362" y="62222"/>
                      <a:pt x="169362" y="84681"/>
                    </a:cubicBezTo>
                    <a:lnTo>
                      <a:pt x="169362" y="2392917"/>
                    </a:lnTo>
                    <a:cubicBezTo>
                      <a:pt x="169362" y="2439685"/>
                      <a:pt x="131449" y="2477598"/>
                      <a:pt x="84681" y="2477598"/>
                    </a:cubicBezTo>
                    <a:lnTo>
                      <a:pt x="84681" y="2477598"/>
                    </a:lnTo>
                    <a:cubicBezTo>
                      <a:pt x="37913" y="2477598"/>
                      <a:pt x="0" y="2439685"/>
                      <a:pt x="0" y="2392917"/>
                    </a:cubicBezTo>
                    <a:lnTo>
                      <a:pt x="0" y="84681"/>
                    </a:lnTo>
                    <a:cubicBezTo>
                      <a:pt x="0" y="37913"/>
                      <a:pt x="37913" y="0"/>
                      <a:pt x="8468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164B82"/>
                </a:solidFill>
                <a:prstDash val="solid"/>
                <a:round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57150"/>
                <a:ext cx="169362" cy="253474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9107851" y="168347"/>
              <a:ext cx="2922129" cy="862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 strike="noStrike" u="none">
                  <a:solidFill>
                    <a:srgbClr val="164B82"/>
                  </a:solidFill>
                  <a:latin typeface="Montaser Arabic Extra-Light"/>
                  <a:ea typeface="Montaser Arabic Extra-Light"/>
                  <a:cs typeface="Montaser Arabic Extra-Light"/>
                  <a:sym typeface="Montaser Arabic Extra-Light"/>
                </a:rPr>
                <a:t>CQ2023/21</a:t>
              </a:r>
            </a:p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1529830" y="-875218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04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565348">
            <a:off x="-1528479" y="-1661384"/>
            <a:ext cx="10441422" cy="4424552"/>
          </a:xfrm>
          <a:custGeom>
            <a:avLst/>
            <a:gdLst/>
            <a:ahLst/>
            <a:cxnLst/>
            <a:rect r="r" b="b" t="t" l="l"/>
            <a:pathLst>
              <a:path h="4424552" w="10441422">
                <a:moveTo>
                  <a:pt x="10441421" y="0"/>
                </a:moveTo>
                <a:lnTo>
                  <a:pt x="0" y="0"/>
                </a:lnTo>
                <a:lnTo>
                  <a:pt x="0" y="4424553"/>
                </a:lnTo>
                <a:lnTo>
                  <a:pt x="10441421" y="4424553"/>
                </a:lnTo>
                <a:lnTo>
                  <a:pt x="10441421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250927">
            <a:off x="12851760" y="-2524616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6" y="0"/>
                </a:lnTo>
                <a:lnTo>
                  <a:pt x="7735476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57882" y="1540333"/>
            <a:ext cx="11932781" cy="851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0"/>
              </a:lnSpc>
            </a:pPr>
            <a:r>
              <a:rPr lang="en-US" sz="6000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PHƯƠNG THỨC LẤY DỮ LIỆU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57882" y="2556414"/>
            <a:ext cx="13613256" cy="919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85"/>
              </a:lnSpc>
              <a:spcBef>
                <a:spcPct val="0"/>
              </a:spcBef>
            </a:pPr>
            <a:r>
              <a:rPr lang="en-US" b="true" sz="4989" spc="119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3. Thu thập Dữ liệu Chất lượng Không khí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7882" y="4311268"/>
            <a:ext cx="14856487" cy="694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5"/>
              </a:lnSpc>
              <a:spcBef>
                <a:spcPct val="0"/>
              </a:spcBef>
            </a:pPr>
            <a:r>
              <a:rPr lang="en-US" b="true" sz="3789" spc="9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API URL: </a:t>
            </a:r>
            <a:r>
              <a:rPr lang="en-US" sz="3789" spc="9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https://air-quality-api.open-meteo.com/v1/air-quality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7882" y="5820292"/>
            <a:ext cx="14003289" cy="1361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5"/>
              </a:lnSpc>
            </a:pPr>
            <a:r>
              <a:rPr lang="en-US" sz="3789" spc="90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Parameters: </a:t>
            </a:r>
            <a:r>
              <a:rPr lang="en-US" sz="3789" spc="9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lat, lon, start_date, end_date, pm2_5, pm10, co,</a:t>
            </a:r>
          </a:p>
          <a:p>
            <a:pPr algn="l">
              <a:lnSpc>
                <a:spcPts val="5305"/>
              </a:lnSpc>
              <a:spcBef>
                <a:spcPct val="0"/>
              </a:spcBef>
            </a:pPr>
            <a:r>
              <a:rPr lang="en-US" sz="3789" spc="9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                         no2, o3, so2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43063" y="550892"/>
            <a:ext cx="9407130" cy="773325"/>
            <a:chOff x="0" y="0"/>
            <a:chExt cx="12542840" cy="103110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200520"/>
              <a:ext cx="3323932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 strike="noStrike" u="none">
                  <a:solidFill>
                    <a:srgbClr val="164B82"/>
                  </a:solidFill>
                  <a:latin typeface="Montaser Arabic Extra-Light"/>
                  <a:ea typeface="Montaser Arabic Extra-Light"/>
                  <a:cs typeface="Montaser Arabic Extra-Light"/>
                  <a:sym typeface="Montaser Arabic Extra-Light"/>
                </a:rPr>
                <a:t>Nhóm 11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4032707" y="200520"/>
              <a:ext cx="4932001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 strike="noStrike" u="none">
                  <a:solidFill>
                    <a:srgbClr val="164B82"/>
                  </a:solidFill>
                  <a:latin typeface="Montaser Arabic Extra-Light"/>
                  <a:ea typeface="Montaser Arabic Extra-Light"/>
                  <a:cs typeface="Montaser Arabic Extra-Light"/>
                  <a:sym typeface="Montaser Arabic Extra-Light"/>
                </a:rPr>
                <a:t>Nhập môn Khoa học Dữ liệu</a:t>
              </a:r>
            </a:p>
          </p:txBody>
        </p:sp>
        <p:grpSp>
          <p:nvGrpSpPr>
            <p:cNvPr name="Group 11" id="11"/>
            <p:cNvGrpSpPr/>
            <p:nvPr/>
          </p:nvGrpSpPr>
          <p:grpSpPr>
            <a:xfrm rot="5400000">
              <a:off x="5842723" y="-5842723"/>
              <a:ext cx="857393" cy="12542840"/>
              <a:chOff x="0" y="0"/>
              <a:chExt cx="169362" cy="2477598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69362" cy="2477598"/>
              </a:xfrm>
              <a:custGeom>
                <a:avLst/>
                <a:gdLst/>
                <a:ahLst/>
                <a:cxnLst/>
                <a:rect r="r" b="b" t="t" l="l"/>
                <a:pathLst>
                  <a:path h="2477598" w="169362">
                    <a:moveTo>
                      <a:pt x="84681" y="0"/>
                    </a:moveTo>
                    <a:lnTo>
                      <a:pt x="84681" y="0"/>
                    </a:lnTo>
                    <a:cubicBezTo>
                      <a:pt x="107140" y="0"/>
                      <a:pt x="128678" y="8922"/>
                      <a:pt x="144559" y="24802"/>
                    </a:cubicBezTo>
                    <a:cubicBezTo>
                      <a:pt x="160440" y="40683"/>
                      <a:pt x="169362" y="62222"/>
                      <a:pt x="169362" y="84681"/>
                    </a:cubicBezTo>
                    <a:lnTo>
                      <a:pt x="169362" y="2392917"/>
                    </a:lnTo>
                    <a:cubicBezTo>
                      <a:pt x="169362" y="2439685"/>
                      <a:pt x="131449" y="2477598"/>
                      <a:pt x="84681" y="2477598"/>
                    </a:cubicBezTo>
                    <a:lnTo>
                      <a:pt x="84681" y="2477598"/>
                    </a:lnTo>
                    <a:cubicBezTo>
                      <a:pt x="37913" y="2477598"/>
                      <a:pt x="0" y="2439685"/>
                      <a:pt x="0" y="2392917"/>
                    </a:cubicBezTo>
                    <a:lnTo>
                      <a:pt x="0" y="84681"/>
                    </a:lnTo>
                    <a:cubicBezTo>
                      <a:pt x="0" y="37913"/>
                      <a:pt x="37913" y="0"/>
                      <a:pt x="8468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164B82"/>
                </a:solidFill>
                <a:prstDash val="solid"/>
                <a:round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57150"/>
                <a:ext cx="169362" cy="253474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9107851" y="168347"/>
              <a:ext cx="2922129" cy="862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 strike="noStrike" u="none">
                  <a:solidFill>
                    <a:srgbClr val="164B82"/>
                  </a:solidFill>
                  <a:latin typeface="Montaser Arabic Extra-Light"/>
                  <a:ea typeface="Montaser Arabic Extra-Light"/>
                  <a:cs typeface="Montaser Arabic Extra-Light"/>
                  <a:sym typeface="Montaser Arabic Extra-Light"/>
                </a:rPr>
                <a:t>CQ2023/21</a:t>
              </a:r>
            </a:p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1529830" y="-875218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04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269688">
            <a:off x="5419533" y="8090484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362236">
            <a:off x="13391562" y="-1998024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6" y="0"/>
                </a:lnTo>
                <a:lnTo>
                  <a:pt x="7735476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729595" y="-600245"/>
            <a:ext cx="6257849" cy="4160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8"/>
              </a:lnSpc>
            </a:pPr>
            <a:r>
              <a:rPr lang="en-US" b="true" sz="29688" spc="-2375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05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0" y="1865559"/>
            <a:ext cx="18288000" cy="8247406"/>
            <a:chOff x="0" y="0"/>
            <a:chExt cx="24384000" cy="109965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043801" cy="10995386"/>
            </a:xfrm>
            <a:custGeom>
              <a:avLst/>
              <a:gdLst/>
              <a:ahLst/>
              <a:cxnLst/>
              <a:rect r="r" b="b" t="t" l="l"/>
              <a:pathLst>
                <a:path h="10995386" w="21043801">
                  <a:moveTo>
                    <a:pt x="0" y="0"/>
                  </a:moveTo>
                  <a:lnTo>
                    <a:pt x="21043801" y="0"/>
                  </a:lnTo>
                  <a:lnTo>
                    <a:pt x="21043801" y="10995386"/>
                  </a:lnTo>
                  <a:lnTo>
                    <a:pt x="0" y="109953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1043801" y="0"/>
              <a:ext cx="3340199" cy="10996541"/>
            </a:xfrm>
            <a:custGeom>
              <a:avLst/>
              <a:gdLst/>
              <a:ahLst/>
              <a:cxnLst/>
              <a:rect r="r" b="b" t="t" l="l"/>
              <a:pathLst>
                <a:path h="10996541" w="3340199">
                  <a:moveTo>
                    <a:pt x="0" y="0"/>
                  </a:moveTo>
                  <a:lnTo>
                    <a:pt x="3340199" y="0"/>
                  </a:lnTo>
                  <a:lnTo>
                    <a:pt x="3340199" y="10996541"/>
                  </a:lnTo>
                  <a:lnTo>
                    <a:pt x="0" y="10996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02846" y="422559"/>
            <a:ext cx="13195450" cy="1317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93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HÌNH ẢNH DATASET</a:t>
            </a:r>
          </a:p>
        </p:txBody>
      </p:sp>
    </p:spTree>
  </p:cSld>
  <p:clrMapOvr>
    <a:masterClrMapping/>
  </p:clrMapOvr>
  <p:transition spd="fast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5008">
            <a:off x="6955404" y="8778627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50" y="0"/>
                </a:lnTo>
                <a:lnTo>
                  <a:pt x="12701350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410460">
            <a:off x="1935723" y="-5126712"/>
            <a:ext cx="11976399" cy="7170869"/>
          </a:xfrm>
          <a:custGeom>
            <a:avLst/>
            <a:gdLst/>
            <a:ahLst/>
            <a:cxnLst/>
            <a:rect r="r" b="b" t="t" l="l"/>
            <a:pathLst>
              <a:path h="7170869" w="11976399">
                <a:moveTo>
                  <a:pt x="0" y="0"/>
                </a:moveTo>
                <a:lnTo>
                  <a:pt x="11976399" y="0"/>
                </a:lnTo>
                <a:lnTo>
                  <a:pt x="11976399" y="7170868"/>
                </a:lnTo>
                <a:lnTo>
                  <a:pt x="0" y="71708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664408" y="-882202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164B82"/>
                </a:solidFill>
                <a:latin typeface="Telegraf Bold"/>
                <a:ea typeface="Telegraf Bold"/>
                <a:cs typeface="Telegraf Bold"/>
                <a:sym typeface="Telegraf Bold"/>
              </a:rPr>
              <a:t>06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1034630"/>
            <a:ext cx="5473709" cy="2431846"/>
            <a:chOff x="0" y="0"/>
            <a:chExt cx="1441635" cy="6404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41635" cy="640486"/>
            </a:xfrm>
            <a:custGeom>
              <a:avLst/>
              <a:gdLst/>
              <a:ahLst/>
              <a:cxnLst/>
              <a:rect r="r" b="b" t="t" l="l"/>
              <a:pathLst>
                <a:path h="640486" w="1441635">
                  <a:moveTo>
                    <a:pt x="45260" y="0"/>
                  </a:moveTo>
                  <a:lnTo>
                    <a:pt x="1396375" y="0"/>
                  </a:lnTo>
                  <a:cubicBezTo>
                    <a:pt x="1421372" y="0"/>
                    <a:pt x="1441635" y="20264"/>
                    <a:pt x="1441635" y="45260"/>
                  </a:cubicBezTo>
                  <a:lnTo>
                    <a:pt x="1441635" y="595226"/>
                  </a:lnTo>
                  <a:cubicBezTo>
                    <a:pt x="1441635" y="620223"/>
                    <a:pt x="1421372" y="640486"/>
                    <a:pt x="1396375" y="640486"/>
                  </a:cubicBezTo>
                  <a:lnTo>
                    <a:pt x="45260" y="640486"/>
                  </a:lnTo>
                  <a:cubicBezTo>
                    <a:pt x="20264" y="640486"/>
                    <a:pt x="0" y="620223"/>
                    <a:pt x="0" y="595226"/>
                  </a:cubicBezTo>
                  <a:lnTo>
                    <a:pt x="0" y="45260"/>
                  </a:lnTo>
                  <a:cubicBezTo>
                    <a:pt x="0" y="20264"/>
                    <a:pt x="20264" y="0"/>
                    <a:pt x="4526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B2C6DA">
                    <a:alpha val="100000"/>
                  </a:srgbClr>
                </a:gs>
                <a:gs pos="100000">
                  <a:srgbClr val="57AB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441635" cy="697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63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3655775"/>
            <a:ext cx="5473709" cy="2431846"/>
            <a:chOff x="0" y="0"/>
            <a:chExt cx="1441635" cy="6404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41635" cy="640486"/>
            </a:xfrm>
            <a:custGeom>
              <a:avLst/>
              <a:gdLst/>
              <a:ahLst/>
              <a:cxnLst/>
              <a:rect r="r" b="b" t="t" l="l"/>
              <a:pathLst>
                <a:path h="640486" w="1441635">
                  <a:moveTo>
                    <a:pt x="45260" y="0"/>
                  </a:moveTo>
                  <a:lnTo>
                    <a:pt x="1396375" y="0"/>
                  </a:lnTo>
                  <a:cubicBezTo>
                    <a:pt x="1421372" y="0"/>
                    <a:pt x="1441635" y="20264"/>
                    <a:pt x="1441635" y="45260"/>
                  </a:cubicBezTo>
                  <a:lnTo>
                    <a:pt x="1441635" y="595226"/>
                  </a:lnTo>
                  <a:cubicBezTo>
                    <a:pt x="1441635" y="620223"/>
                    <a:pt x="1421372" y="640486"/>
                    <a:pt x="1396375" y="640486"/>
                  </a:cubicBezTo>
                  <a:lnTo>
                    <a:pt x="45260" y="640486"/>
                  </a:lnTo>
                  <a:cubicBezTo>
                    <a:pt x="20264" y="640486"/>
                    <a:pt x="0" y="620223"/>
                    <a:pt x="0" y="595226"/>
                  </a:cubicBezTo>
                  <a:lnTo>
                    <a:pt x="0" y="45260"/>
                  </a:lnTo>
                  <a:cubicBezTo>
                    <a:pt x="0" y="20264"/>
                    <a:pt x="20264" y="0"/>
                    <a:pt x="4526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B2C6DA">
                    <a:alpha val="100000"/>
                  </a:srgbClr>
                </a:gs>
                <a:gs pos="100000">
                  <a:srgbClr val="57AB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441635" cy="697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63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6286752"/>
            <a:ext cx="5473709" cy="2431846"/>
            <a:chOff x="0" y="0"/>
            <a:chExt cx="1441635" cy="64048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41635" cy="640486"/>
            </a:xfrm>
            <a:custGeom>
              <a:avLst/>
              <a:gdLst/>
              <a:ahLst/>
              <a:cxnLst/>
              <a:rect r="r" b="b" t="t" l="l"/>
              <a:pathLst>
                <a:path h="640486" w="1441635">
                  <a:moveTo>
                    <a:pt x="45260" y="0"/>
                  </a:moveTo>
                  <a:lnTo>
                    <a:pt x="1396375" y="0"/>
                  </a:lnTo>
                  <a:cubicBezTo>
                    <a:pt x="1421372" y="0"/>
                    <a:pt x="1441635" y="20264"/>
                    <a:pt x="1441635" y="45260"/>
                  </a:cubicBezTo>
                  <a:lnTo>
                    <a:pt x="1441635" y="595226"/>
                  </a:lnTo>
                  <a:cubicBezTo>
                    <a:pt x="1441635" y="620223"/>
                    <a:pt x="1421372" y="640486"/>
                    <a:pt x="1396375" y="640486"/>
                  </a:cubicBezTo>
                  <a:lnTo>
                    <a:pt x="45260" y="640486"/>
                  </a:lnTo>
                  <a:cubicBezTo>
                    <a:pt x="20264" y="640486"/>
                    <a:pt x="0" y="620223"/>
                    <a:pt x="0" y="595226"/>
                  </a:cubicBezTo>
                  <a:lnTo>
                    <a:pt x="0" y="45260"/>
                  </a:lnTo>
                  <a:cubicBezTo>
                    <a:pt x="0" y="20264"/>
                    <a:pt x="20264" y="0"/>
                    <a:pt x="4526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B2C6DA">
                    <a:alpha val="100000"/>
                  </a:srgbClr>
                </a:gs>
                <a:gs pos="100000">
                  <a:srgbClr val="57AB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441635" cy="697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6992819" y="4360865"/>
            <a:ext cx="4346061" cy="1169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2"/>
              </a:lnSpc>
            </a:pPr>
            <a:r>
              <a:rPr lang="en-US" b="true" sz="4477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DATA EXPLORATION</a:t>
            </a:r>
          </a:p>
        </p:txBody>
      </p:sp>
      <p:sp>
        <p:nvSpPr>
          <p:cNvPr name="AutoShape 15" id="15"/>
          <p:cNvSpPr/>
          <p:nvPr/>
        </p:nvSpPr>
        <p:spPr>
          <a:xfrm>
            <a:off x="6502409" y="2250553"/>
            <a:ext cx="5150323" cy="70361"/>
          </a:xfrm>
          <a:prstGeom prst="line">
            <a:avLst/>
          </a:prstGeom>
          <a:ln cap="flat" w="19050">
            <a:solidFill>
              <a:srgbClr val="164B82"/>
            </a:solidFill>
            <a:prstDash val="sysDash"/>
            <a:headEnd type="oval" len="lg" w="lg"/>
            <a:tailEnd type="oval" len="lg" w="lg"/>
          </a:ln>
        </p:spPr>
      </p:sp>
      <p:sp>
        <p:nvSpPr>
          <p:cNvPr name="AutoShape 16" id="16"/>
          <p:cNvSpPr/>
          <p:nvPr/>
        </p:nvSpPr>
        <p:spPr>
          <a:xfrm flipV="true">
            <a:off x="6502409" y="6931049"/>
            <a:ext cx="5283182" cy="571626"/>
          </a:xfrm>
          <a:prstGeom prst="line">
            <a:avLst/>
          </a:prstGeom>
          <a:ln cap="flat" w="19050">
            <a:solidFill>
              <a:srgbClr val="164B82"/>
            </a:solidFill>
            <a:prstDash val="sysDash"/>
            <a:headEnd type="oval" len="lg" w="lg"/>
            <a:tailEnd type="oval" len="lg" w="lg"/>
          </a:ln>
        </p:spPr>
      </p:sp>
      <p:sp>
        <p:nvSpPr>
          <p:cNvPr name="AutoShape 17" id="17"/>
          <p:cNvSpPr/>
          <p:nvPr/>
        </p:nvSpPr>
        <p:spPr>
          <a:xfrm>
            <a:off x="6502409" y="4871699"/>
            <a:ext cx="446710" cy="0"/>
          </a:xfrm>
          <a:prstGeom prst="line">
            <a:avLst/>
          </a:prstGeom>
          <a:ln cap="flat" w="19050">
            <a:solidFill>
              <a:srgbClr val="164B82"/>
            </a:solidFill>
            <a:prstDash val="sysDash"/>
            <a:headEnd type="oval" len="lg" w="lg"/>
            <a:tailEnd type="oval" len="lg" w="lg"/>
          </a:ln>
        </p:spPr>
      </p:sp>
      <p:sp>
        <p:nvSpPr>
          <p:cNvPr name="AutoShape 18" id="18"/>
          <p:cNvSpPr/>
          <p:nvPr/>
        </p:nvSpPr>
        <p:spPr>
          <a:xfrm flipV="true">
            <a:off x="11339143" y="4807246"/>
            <a:ext cx="469589" cy="12941"/>
          </a:xfrm>
          <a:prstGeom prst="line">
            <a:avLst/>
          </a:prstGeom>
          <a:ln cap="flat" w="19050">
            <a:solidFill>
              <a:srgbClr val="164B82"/>
            </a:solidFill>
            <a:prstDash val="sysDash"/>
            <a:headEnd type="oval" len="lg" w="lg"/>
            <a:tailEnd type="oval" len="lg" w="lg"/>
          </a:ln>
        </p:spPr>
      </p:sp>
      <p:sp>
        <p:nvSpPr>
          <p:cNvPr name="TextBox 19" id="19"/>
          <p:cNvSpPr txBox="true"/>
          <p:nvPr/>
        </p:nvSpPr>
        <p:spPr>
          <a:xfrm rot="0">
            <a:off x="1028700" y="1792676"/>
            <a:ext cx="1497347" cy="986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2"/>
              </a:lnSpc>
            </a:pPr>
            <a:r>
              <a:rPr lang="en-US" b="true" sz="6982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81075" y="4416399"/>
            <a:ext cx="1497347" cy="986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2"/>
              </a:lnSpc>
            </a:pPr>
            <a:r>
              <a:rPr lang="en-US" b="true" sz="6982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B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364153" y="1347050"/>
            <a:ext cx="4138257" cy="1699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479"/>
              </a:lnSpc>
              <a:spcBef>
                <a:spcPct val="0"/>
              </a:spcBef>
            </a:pPr>
            <a:r>
              <a:rPr lang="en-US" b="true" sz="3199" spc="159" strike="noStrike" u="none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Kích thước dữ liệu</a:t>
            </a:r>
          </a:p>
          <a:p>
            <a:pPr algn="just" marL="0" indent="0" lvl="0">
              <a:lnSpc>
                <a:spcPts val="4479"/>
              </a:lnSpc>
              <a:spcBef>
                <a:spcPct val="0"/>
              </a:spcBef>
            </a:pPr>
            <a:r>
              <a:rPr lang="en-US" b="true" sz="3199" spc="159" strike="noStrike" u="none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 Số cột: </a:t>
            </a:r>
            <a:r>
              <a:rPr lang="en-US" sz="3199" spc="15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20</a:t>
            </a:r>
          </a:p>
          <a:p>
            <a:pPr algn="just" marL="0" indent="0" lvl="0">
              <a:lnSpc>
                <a:spcPts val="4479"/>
              </a:lnSpc>
              <a:spcBef>
                <a:spcPct val="0"/>
              </a:spcBef>
            </a:pPr>
            <a:r>
              <a:rPr lang="en-US" b="true" sz="3199" spc="159" strike="noStrike" u="none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 Số dòng: </a:t>
            </a:r>
            <a:r>
              <a:rPr lang="en-US" sz="3199" spc="15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867442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1808732" y="1028700"/>
            <a:ext cx="5642351" cy="2431846"/>
            <a:chOff x="0" y="0"/>
            <a:chExt cx="1486051" cy="64048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486051" cy="640486"/>
            </a:xfrm>
            <a:custGeom>
              <a:avLst/>
              <a:gdLst/>
              <a:ahLst/>
              <a:cxnLst/>
              <a:rect r="r" b="b" t="t" l="l"/>
              <a:pathLst>
                <a:path h="640486" w="1486051">
                  <a:moveTo>
                    <a:pt x="43907" y="0"/>
                  </a:moveTo>
                  <a:lnTo>
                    <a:pt x="1442144" y="0"/>
                  </a:lnTo>
                  <a:cubicBezTo>
                    <a:pt x="1466393" y="0"/>
                    <a:pt x="1486051" y="19658"/>
                    <a:pt x="1486051" y="43907"/>
                  </a:cubicBezTo>
                  <a:lnTo>
                    <a:pt x="1486051" y="596579"/>
                  </a:lnTo>
                  <a:cubicBezTo>
                    <a:pt x="1486051" y="608224"/>
                    <a:pt x="1481425" y="619392"/>
                    <a:pt x="1473191" y="627626"/>
                  </a:cubicBezTo>
                  <a:cubicBezTo>
                    <a:pt x="1464957" y="635860"/>
                    <a:pt x="1453789" y="640486"/>
                    <a:pt x="1442144" y="640486"/>
                  </a:cubicBezTo>
                  <a:lnTo>
                    <a:pt x="43907" y="640486"/>
                  </a:lnTo>
                  <a:cubicBezTo>
                    <a:pt x="32262" y="640486"/>
                    <a:pt x="21094" y="635860"/>
                    <a:pt x="12860" y="627626"/>
                  </a:cubicBezTo>
                  <a:cubicBezTo>
                    <a:pt x="4626" y="619392"/>
                    <a:pt x="0" y="608224"/>
                    <a:pt x="0" y="596579"/>
                  </a:cubicBezTo>
                  <a:lnTo>
                    <a:pt x="0" y="43907"/>
                  </a:lnTo>
                  <a:cubicBezTo>
                    <a:pt x="0" y="32262"/>
                    <a:pt x="4626" y="21094"/>
                    <a:pt x="12860" y="12860"/>
                  </a:cubicBezTo>
                  <a:cubicBezTo>
                    <a:pt x="21094" y="4626"/>
                    <a:pt x="32262" y="0"/>
                    <a:pt x="4390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B2C6DA">
                    <a:alpha val="100000"/>
                  </a:srgbClr>
                </a:gs>
                <a:gs pos="100000">
                  <a:srgbClr val="57AB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486051" cy="697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63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2805474" y="1099078"/>
            <a:ext cx="3948459" cy="575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479"/>
              </a:lnSpc>
              <a:spcBef>
                <a:spcPct val="0"/>
              </a:spcBef>
            </a:pPr>
            <a:r>
              <a:rPr lang="en-US" b="true" sz="3199" spc="15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Weath</a:t>
            </a:r>
            <a:r>
              <a:rPr lang="en-US" b="true" sz="3199" spc="159" strike="noStrike" u="none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er features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8700" y="7043474"/>
            <a:ext cx="1497347" cy="986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2"/>
              </a:lnSpc>
            </a:pPr>
            <a:r>
              <a:rPr lang="en-US" b="true" sz="6982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C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526047" y="4304282"/>
            <a:ext cx="3322125" cy="1137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479"/>
              </a:lnSpc>
              <a:spcBef>
                <a:spcPct val="0"/>
              </a:spcBef>
            </a:pPr>
            <a:r>
              <a:rPr lang="en-US" b="true" sz="3199" spc="159" strike="noStrike" u="none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Missing value</a:t>
            </a:r>
          </a:p>
          <a:p>
            <a:pPr algn="just" marL="0" indent="0" lvl="0">
              <a:lnSpc>
                <a:spcPts val="4479"/>
              </a:lnSpc>
              <a:spcBef>
                <a:spcPct val="0"/>
              </a:spcBef>
            </a:pPr>
            <a:r>
              <a:rPr lang="en-US" b="true" sz="3199" spc="159" strike="noStrike" u="none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 Tổng cộng: 0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526047" y="6892031"/>
            <a:ext cx="3215434" cy="1137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79"/>
              </a:lnSpc>
            </a:pPr>
            <a:r>
              <a:rPr lang="en-US" b="true" sz="3199" spc="15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Duplicate</a:t>
            </a:r>
          </a:p>
          <a:p>
            <a:pPr algn="just">
              <a:lnSpc>
                <a:spcPts val="4479"/>
              </a:lnSpc>
              <a:spcBef>
                <a:spcPct val="0"/>
              </a:spcBef>
            </a:pPr>
            <a:r>
              <a:rPr lang="en-US" b="true" sz="3199" spc="15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 Tổng cộng: </a:t>
            </a:r>
            <a:r>
              <a:rPr lang="en-US" sz="3199" spc="15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0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4440435" y="9090074"/>
            <a:ext cx="9407130" cy="773325"/>
            <a:chOff x="0" y="0"/>
            <a:chExt cx="12542840" cy="1031100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200520"/>
              <a:ext cx="3323932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 strike="noStrike" u="none">
                  <a:solidFill>
                    <a:srgbClr val="164B82"/>
                  </a:solidFill>
                  <a:latin typeface="Montaser Arabic Extra-Light"/>
                  <a:ea typeface="Montaser Arabic Extra-Light"/>
                  <a:cs typeface="Montaser Arabic Extra-Light"/>
                  <a:sym typeface="Montaser Arabic Extra-Light"/>
                </a:rPr>
                <a:t>Nhóm 11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4032707" y="200520"/>
              <a:ext cx="4932001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 strike="noStrike" u="none">
                  <a:solidFill>
                    <a:srgbClr val="164B82"/>
                  </a:solidFill>
                  <a:latin typeface="Montaser Arabic Extra-Light"/>
                  <a:ea typeface="Montaser Arabic Extra-Light"/>
                  <a:cs typeface="Montaser Arabic Extra-Light"/>
                  <a:sym typeface="Montaser Arabic Extra-Light"/>
                </a:rPr>
                <a:t>Nhập môn Khoa học Dữ liệu</a:t>
              </a:r>
            </a:p>
          </p:txBody>
        </p:sp>
        <p:grpSp>
          <p:nvGrpSpPr>
            <p:cNvPr name="Group 32" id="32"/>
            <p:cNvGrpSpPr/>
            <p:nvPr/>
          </p:nvGrpSpPr>
          <p:grpSpPr>
            <a:xfrm rot="5400000">
              <a:off x="5842723" y="-5842723"/>
              <a:ext cx="857393" cy="12542840"/>
              <a:chOff x="0" y="0"/>
              <a:chExt cx="169362" cy="2477598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69362" cy="2477598"/>
              </a:xfrm>
              <a:custGeom>
                <a:avLst/>
                <a:gdLst/>
                <a:ahLst/>
                <a:cxnLst/>
                <a:rect r="r" b="b" t="t" l="l"/>
                <a:pathLst>
                  <a:path h="2477598" w="169362">
                    <a:moveTo>
                      <a:pt x="84681" y="0"/>
                    </a:moveTo>
                    <a:lnTo>
                      <a:pt x="84681" y="0"/>
                    </a:lnTo>
                    <a:cubicBezTo>
                      <a:pt x="107140" y="0"/>
                      <a:pt x="128678" y="8922"/>
                      <a:pt x="144559" y="24802"/>
                    </a:cubicBezTo>
                    <a:cubicBezTo>
                      <a:pt x="160440" y="40683"/>
                      <a:pt x="169362" y="62222"/>
                      <a:pt x="169362" y="84681"/>
                    </a:cubicBezTo>
                    <a:lnTo>
                      <a:pt x="169362" y="2392917"/>
                    </a:lnTo>
                    <a:cubicBezTo>
                      <a:pt x="169362" y="2439685"/>
                      <a:pt x="131449" y="2477598"/>
                      <a:pt x="84681" y="2477598"/>
                    </a:cubicBezTo>
                    <a:lnTo>
                      <a:pt x="84681" y="2477598"/>
                    </a:lnTo>
                    <a:cubicBezTo>
                      <a:pt x="37913" y="2477598"/>
                      <a:pt x="0" y="2439685"/>
                      <a:pt x="0" y="2392917"/>
                    </a:cubicBezTo>
                    <a:lnTo>
                      <a:pt x="0" y="84681"/>
                    </a:lnTo>
                    <a:cubicBezTo>
                      <a:pt x="0" y="37913"/>
                      <a:pt x="37913" y="0"/>
                      <a:pt x="8468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164B82"/>
                </a:solidFill>
                <a:prstDash val="solid"/>
                <a:round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57150"/>
                <a:ext cx="169362" cy="253474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TextBox 35" id="35"/>
            <p:cNvSpPr txBox="true"/>
            <p:nvPr/>
          </p:nvSpPr>
          <p:spPr>
            <a:xfrm rot="0">
              <a:off x="9107851" y="168347"/>
              <a:ext cx="2922129" cy="862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 strike="noStrike" u="none">
                  <a:solidFill>
                    <a:srgbClr val="164B82"/>
                  </a:solidFill>
                  <a:latin typeface="Montaser Arabic Extra-Light"/>
                  <a:ea typeface="Montaser Arabic Extra-Light"/>
                  <a:cs typeface="Montaser Arabic Extra-Light"/>
                  <a:sym typeface="Montaser Arabic Extra-Light"/>
                </a:rPr>
                <a:t>CQ2023/21</a:t>
              </a:r>
            </a:p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1785591" y="1789324"/>
            <a:ext cx="1497347" cy="986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2"/>
              </a:lnSpc>
            </a:pPr>
            <a:r>
              <a:rPr lang="en-US" b="true" sz="6982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D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805474" y="1530561"/>
            <a:ext cx="4594892" cy="177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 spc="124" strike="noStrike" u="none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temp, humidity, pressure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 spc="124" strike="noStrike" u="none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rain, cloud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 spc="124" strike="noStrike" u="none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wind_speed, wind_dir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11785591" y="3655775"/>
            <a:ext cx="5665492" cy="2431846"/>
            <a:chOff x="0" y="0"/>
            <a:chExt cx="1492146" cy="640486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492146" cy="640486"/>
            </a:xfrm>
            <a:custGeom>
              <a:avLst/>
              <a:gdLst/>
              <a:ahLst/>
              <a:cxnLst/>
              <a:rect r="r" b="b" t="t" l="l"/>
              <a:pathLst>
                <a:path h="640486" w="1492146">
                  <a:moveTo>
                    <a:pt x="43728" y="0"/>
                  </a:moveTo>
                  <a:lnTo>
                    <a:pt x="1448418" y="0"/>
                  </a:lnTo>
                  <a:cubicBezTo>
                    <a:pt x="1460015" y="0"/>
                    <a:pt x="1471138" y="4607"/>
                    <a:pt x="1479338" y="12808"/>
                  </a:cubicBezTo>
                  <a:cubicBezTo>
                    <a:pt x="1487539" y="21008"/>
                    <a:pt x="1492146" y="32131"/>
                    <a:pt x="1492146" y="43728"/>
                  </a:cubicBezTo>
                  <a:lnTo>
                    <a:pt x="1492146" y="596758"/>
                  </a:lnTo>
                  <a:cubicBezTo>
                    <a:pt x="1492146" y="608356"/>
                    <a:pt x="1487539" y="619478"/>
                    <a:pt x="1479338" y="627679"/>
                  </a:cubicBezTo>
                  <a:cubicBezTo>
                    <a:pt x="1471138" y="635879"/>
                    <a:pt x="1460015" y="640486"/>
                    <a:pt x="1448418" y="640486"/>
                  </a:cubicBezTo>
                  <a:lnTo>
                    <a:pt x="43728" y="640486"/>
                  </a:lnTo>
                  <a:cubicBezTo>
                    <a:pt x="32131" y="640486"/>
                    <a:pt x="21008" y="635879"/>
                    <a:pt x="12808" y="627679"/>
                  </a:cubicBezTo>
                  <a:cubicBezTo>
                    <a:pt x="4607" y="619478"/>
                    <a:pt x="0" y="608356"/>
                    <a:pt x="0" y="596758"/>
                  </a:cubicBezTo>
                  <a:lnTo>
                    <a:pt x="0" y="43728"/>
                  </a:lnTo>
                  <a:cubicBezTo>
                    <a:pt x="0" y="32131"/>
                    <a:pt x="4607" y="21008"/>
                    <a:pt x="12808" y="12808"/>
                  </a:cubicBezTo>
                  <a:cubicBezTo>
                    <a:pt x="21008" y="4607"/>
                    <a:pt x="32131" y="0"/>
                    <a:pt x="4372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B2C6DA">
                    <a:alpha val="100000"/>
                  </a:srgbClr>
                </a:gs>
                <a:gs pos="100000">
                  <a:srgbClr val="57AB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57150"/>
              <a:ext cx="1492146" cy="697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63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1785591" y="4416399"/>
            <a:ext cx="1497347" cy="986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2"/>
              </a:lnSpc>
            </a:pPr>
            <a:r>
              <a:rPr lang="en-US" b="true" sz="6982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613691" y="3609695"/>
            <a:ext cx="4786675" cy="575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479"/>
              </a:lnSpc>
              <a:spcBef>
                <a:spcPct val="0"/>
              </a:spcBef>
            </a:pPr>
            <a:r>
              <a:rPr lang="en-US" b="true" sz="3199" spc="15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Air pollut</a:t>
            </a:r>
            <a:r>
              <a:rPr lang="en-US" b="true" sz="3199" spc="15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ant</a:t>
            </a:r>
            <a:r>
              <a:rPr lang="en-US" b="true" sz="3199" spc="159" strike="noStrike" u="none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features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2805474" y="4099916"/>
            <a:ext cx="4786675" cy="177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 spc="124" strike="noStrike" u="none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aqi</a:t>
            </a:r>
          </a:p>
          <a:p>
            <a:pPr algn="l" marL="539748" indent="-269874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 spc="124" strike="noStrike" u="none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pollution_class</a:t>
            </a:r>
          </a:p>
          <a:p>
            <a:pPr algn="l" marL="539748" indent="-269874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 spc="124" strike="noStrike" u="none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pm2_5, pm10</a:t>
            </a:r>
          </a:p>
          <a:p>
            <a:pPr algn="l" marL="539748" indent="-269874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 spc="124" strike="noStrike" u="none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co, no2, o3, so2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11785591" y="6286752"/>
            <a:ext cx="5614775" cy="2431846"/>
            <a:chOff x="0" y="0"/>
            <a:chExt cx="1478788" cy="640486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478788" cy="640486"/>
            </a:xfrm>
            <a:custGeom>
              <a:avLst/>
              <a:gdLst/>
              <a:ahLst/>
              <a:cxnLst/>
              <a:rect r="r" b="b" t="t" l="l"/>
              <a:pathLst>
                <a:path h="640486" w="1478788">
                  <a:moveTo>
                    <a:pt x="44123" y="0"/>
                  </a:moveTo>
                  <a:lnTo>
                    <a:pt x="1434665" y="0"/>
                  </a:lnTo>
                  <a:cubicBezTo>
                    <a:pt x="1446367" y="0"/>
                    <a:pt x="1457590" y="4649"/>
                    <a:pt x="1465865" y="12923"/>
                  </a:cubicBezTo>
                  <a:cubicBezTo>
                    <a:pt x="1474140" y="21198"/>
                    <a:pt x="1478788" y="32421"/>
                    <a:pt x="1478788" y="44123"/>
                  </a:cubicBezTo>
                  <a:lnTo>
                    <a:pt x="1478788" y="596363"/>
                  </a:lnTo>
                  <a:cubicBezTo>
                    <a:pt x="1478788" y="620732"/>
                    <a:pt x="1459034" y="640486"/>
                    <a:pt x="1434665" y="640486"/>
                  </a:cubicBezTo>
                  <a:lnTo>
                    <a:pt x="44123" y="640486"/>
                  </a:lnTo>
                  <a:cubicBezTo>
                    <a:pt x="32421" y="640486"/>
                    <a:pt x="21198" y="635838"/>
                    <a:pt x="12923" y="627563"/>
                  </a:cubicBezTo>
                  <a:cubicBezTo>
                    <a:pt x="4649" y="619288"/>
                    <a:pt x="0" y="608065"/>
                    <a:pt x="0" y="596363"/>
                  </a:cubicBezTo>
                  <a:lnTo>
                    <a:pt x="0" y="44123"/>
                  </a:lnTo>
                  <a:cubicBezTo>
                    <a:pt x="0" y="32421"/>
                    <a:pt x="4649" y="21198"/>
                    <a:pt x="12923" y="12923"/>
                  </a:cubicBezTo>
                  <a:cubicBezTo>
                    <a:pt x="21198" y="4649"/>
                    <a:pt x="32421" y="0"/>
                    <a:pt x="4412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B2C6DA">
                    <a:alpha val="100000"/>
                  </a:srgbClr>
                </a:gs>
                <a:gs pos="100000">
                  <a:srgbClr val="57AB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0" y="-57150"/>
              <a:ext cx="1478788" cy="697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63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11785591" y="7043474"/>
            <a:ext cx="1497347" cy="986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2"/>
              </a:lnSpc>
            </a:pPr>
            <a:r>
              <a:rPr lang="en-US" b="true" sz="6982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F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2805474" y="6355104"/>
            <a:ext cx="4085213" cy="575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479"/>
              </a:lnSpc>
              <a:spcBef>
                <a:spcPct val="0"/>
              </a:spcBef>
            </a:pPr>
            <a:r>
              <a:rPr lang="en-US" b="true" sz="3199" spc="15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M</a:t>
            </a:r>
            <a:r>
              <a:rPr lang="en-US" b="true" sz="3199" spc="159" strike="noStrike" u="none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etadata features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2805474" y="6835017"/>
            <a:ext cx="3139619" cy="177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 spc="124" strike="noStrike" u="none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timestamp</a:t>
            </a:r>
          </a:p>
          <a:p>
            <a:pPr algn="l" marL="539748" indent="-269874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 spc="124" strike="noStrike" u="none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city</a:t>
            </a:r>
          </a:p>
          <a:p>
            <a:pPr algn="l" marL="539748" indent="-269874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 spc="124" strike="noStrike" u="none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lat, lon</a:t>
            </a:r>
          </a:p>
          <a:p>
            <a:pPr algn="l" marL="539748" indent="-269874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 spc="124" strike="noStrike" u="none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pollution_level</a:t>
            </a:r>
          </a:p>
        </p:txBody>
      </p:sp>
    </p:spTree>
  </p:cSld>
  <p:clrMapOvr>
    <a:masterClrMapping/>
  </p:clrMapOvr>
  <p:transition spd="fast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52628" y="-5063913"/>
            <a:ext cx="15827806" cy="6707033"/>
          </a:xfrm>
          <a:custGeom>
            <a:avLst/>
            <a:gdLst/>
            <a:ahLst/>
            <a:cxnLst/>
            <a:rect r="r" b="b" t="t" l="l"/>
            <a:pathLst>
              <a:path h="6707033" w="15827806">
                <a:moveTo>
                  <a:pt x="0" y="0"/>
                </a:moveTo>
                <a:lnTo>
                  <a:pt x="15827806" y="0"/>
                </a:lnTo>
                <a:lnTo>
                  <a:pt x="15827806" y="6707033"/>
                </a:lnTo>
                <a:lnTo>
                  <a:pt x="0" y="6707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08865" y="-392510"/>
            <a:ext cx="1437565" cy="11072020"/>
            <a:chOff x="0" y="0"/>
            <a:chExt cx="378618" cy="2916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8618" cy="2916088"/>
            </a:xfrm>
            <a:custGeom>
              <a:avLst/>
              <a:gdLst/>
              <a:ahLst/>
              <a:cxnLst/>
              <a:rect r="r" b="b" t="t" l="l"/>
              <a:pathLst>
                <a:path h="2916088" w="378618">
                  <a:moveTo>
                    <a:pt x="0" y="0"/>
                  </a:moveTo>
                  <a:lnTo>
                    <a:pt x="378618" y="0"/>
                  </a:lnTo>
                  <a:lnTo>
                    <a:pt x="378618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378618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66797" y="414280"/>
            <a:ext cx="9407130" cy="773325"/>
            <a:chOff x="0" y="0"/>
            <a:chExt cx="12542840" cy="103110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00520"/>
              <a:ext cx="3323932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 strike="noStrike" u="none">
                  <a:solidFill>
                    <a:srgbClr val="164B82"/>
                  </a:solidFill>
                  <a:latin typeface="Montaser Arabic Extra-Light"/>
                  <a:ea typeface="Montaser Arabic Extra-Light"/>
                  <a:cs typeface="Montaser Arabic Extra-Light"/>
                  <a:sym typeface="Montaser Arabic Extra-Light"/>
                </a:rPr>
                <a:t>Nhóm 11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4032707" y="200520"/>
              <a:ext cx="4932001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 strike="noStrike" u="none">
                  <a:solidFill>
                    <a:srgbClr val="164B82"/>
                  </a:solidFill>
                  <a:latin typeface="Montaser Arabic Extra-Light"/>
                  <a:ea typeface="Montaser Arabic Extra-Light"/>
                  <a:cs typeface="Montaser Arabic Extra-Light"/>
                  <a:sym typeface="Montaser Arabic Extra-Light"/>
                </a:rPr>
                <a:t>Nhập môn Khoa học Dữ liệu</a:t>
              </a:r>
            </a:p>
          </p:txBody>
        </p:sp>
        <p:grpSp>
          <p:nvGrpSpPr>
            <p:cNvPr name="Group 9" id="9"/>
            <p:cNvGrpSpPr/>
            <p:nvPr/>
          </p:nvGrpSpPr>
          <p:grpSpPr>
            <a:xfrm rot="5400000">
              <a:off x="5842723" y="-5842723"/>
              <a:ext cx="857393" cy="12542840"/>
              <a:chOff x="0" y="0"/>
              <a:chExt cx="169362" cy="247759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69362" cy="2477598"/>
              </a:xfrm>
              <a:custGeom>
                <a:avLst/>
                <a:gdLst/>
                <a:ahLst/>
                <a:cxnLst/>
                <a:rect r="r" b="b" t="t" l="l"/>
                <a:pathLst>
                  <a:path h="2477598" w="169362">
                    <a:moveTo>
                      <a:pt x="84681" y="0"/>
                    </a:moveTo>
                    <a:lnTo>
                      <a:pt x="84681" y="0"/>
                    </a:lnTo>
                    <a:cubicBezTo>
                      <a:pt x="107140" y="0"/>
                      <a:pt x="128678" y="8922"/>
                      <a:pt x="144559" y="24802"/>
                    </a:cubicBezTo>
                    <a:cubicBezTo>
                      <a:pt x="160440" y="40683"/>
                      <a:pt x="169362" y="62222"/>
                      <a:pt x="169362" y="84681"/>
                    </a:cubicBezTo>
                    <a:lnTo>
                      <a:pt x="169362" y="2392917"/>
                    </a:lnTo>
                    <a:cubicBezTo>
                      <a:pt x="169362" y="2439685"/>
                      <a:pt x="131449" y="2477598"/>
                      <a:pt x="84681" y="2477598"/>
                    </a:cubicBezTo>
                    <a:lnTo>
                      <a:pt x="84681" y="2477598"/>
                    </a:lnTo>
                    <a:cubicBezTo>
                      <a:pt x="37913" y="2477598"/>
                      <a:pt x="0" y="2439685"/>
                      <a:pt x="0" y="2392917"/>
                    </a:cubicBezTo>
                    <a:lnTo>
                      <a:pt x="0" y="84681"/>
                    </a:lnTo>
                    <a:cubicBezTo>
                      <a:pt x="0" y="37913"/>
                      <a:pt x="37913" y="0"/>
                      <a:pt x="8468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164B82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169362" cy="253474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9107851" y="168347"/>
              <a:ext cx="2922129" cy="862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 strike="noStrike" u="none">
                  <a:solidFill>
                    <a:srgbClr val="164B82"/>
                  </a:solidFill>
                  <a:latin typeface="Montaser Arabic Extra-Light"/>
                  <a:ea typeface="Montaser Arabic Extra-Light"/>
                  <a:cs typeface="Montaser Arabic Extra-Light"/>
                  <a:sym typeface="Montaser Arabic Extra-Light"/>
                </a:rPr>
                <a:t>CQ2023/21</a:t>
              </a:r>
            </a:p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259211" y="2543761"/>
            <a:ext cx="14803516" cy="7272227"/>
            <a:chOff x="0" y="0"/>
            <a:chExt cx="19738022" cy="969630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738022" cy="9696303"/>
            </a:xfrm>
            <a:custGeom>
              <a:avLst/>
              <a:gdLst/>
              <a:ahLst/>
              <a:cxnLst/>
              <a:rect r="r" b="b" t="t" l="l"/>
              <a:pathLst>
                <a:path h="9696303" w="19738022">
                  <a:moveTo>
                    <a:pt x="0" y="0"/>
                  </a:moveTo>
                  <a:lnTo>
                    <a:pt x="19738022" y="0"/>
                  </a:lnTo>
                  <a:lnTo>
                    <a:pt x="19738022" y="9696303"/>
                  </a:lnTo>
                  <a:lnTo>
                    <a:pt x="0" y="9696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1086288" y="2435669"/>
              <a:ext cx="7676650" cy="5685383"/>
            </a:xfrm>
            <a:custGeom>
              <a:avLst/>
              <a:gdLst/>
              <a:ahLst/>
              <a:cxnLst/>
              <a:rect r="r" b="b" t="t" l="l"/>
              <a:pathLst>
                <a:path h="5685383" w="7676650">
                  <a:moveTo>
                    <a:pt x="0" y="0"/>
                  </a:moveTo>
                  <a:lnTo>
                    <a:pt x="7676650" y="0"/>
                  </a:lnTo>
                  <a:lnTo>
                    <a:pt x="7676650" y="5685383"/>
                  </a:lnTo>
                  <a:lnTo>
                    <a:pt x="0" y="568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663" t="0" r="-663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166797" y="1318562"/>
            <a:ext cx="16988345" cy="696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1"/>
              </a:lnSpc>
            </a:pPr>
            <a:r>
              <a:rPr lang="en-US" sz="49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MỘT SỐ THỐNG KÊ VỀ DATASET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571190" y="-618391"/>
            <a:ext cx="4968778" cy="3990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98"/>
              </a:lnSpc>
            </a:pPr>
            <a:r>
              <a:rPr lang="en-US" b="true" sz="28451" spc="-2276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07</a:t>
            </a:r>
          </a:p>
        </p:txBody>
      </p:sp>
    </p:spTree>
  </p:cSld>
  <p:clrMapOvr>
    <a:masterClrMapping/>
  </p:clrMapOvr>
  <p:transition spd="fast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52628" y="-5063913"/>
            <a:ext cx="15827806" cy="6707033"/>
          </a:xfrm>
          <a:custGeom>
            <a:avLst/>
            <a:gdLst/>
            <a:ahLst/>
            <a:cxnLst/>
            <a:rect r="r" b="b" t="t" l="l"/>
            <a:pathLst>
              <a:path h="6707033" w="15827806">
                <a:moveTo>
                  <a:pt x="0" y="0"/>
                </a:moveTo>
                <a:lnTo>
                  <a:pt x="15827806" y="0"/>
                </a:lnTo>
                <a:lnTo>
                  <a:pt x="15827806" y="6707033"/>
                </a:lnTo>
                <a:lnTo>
                  <a:pt x="0" y="6707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08865" y="-392510"/>
            <a:ext cx="1437565" cy="11072020"/>
            <a:chOff x="0" y="0"/>
            <a:chExt cx="378618" cy="2916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8618" cy="2916088"/>
            </a:xfrm>
            <a:custGeom>
              <a:avLst/>
              <a:gdLst/>
              <a:ahLst/>
              <a:cxnLst/>
              <a:rect r="r" b="b" t="t" l="l"/>
              <a:pathLst>
                <a:path h="2916088" w="378618">
                  <a:moveTo>
                    <a:pt x="0" y="0"/>
                  </a:moveTo>
                  <a:lnTo>
                    <a:pt x="378618" y="0"/>
                  </a:lnTo>
                  <a:lnTo>
                    <a:pt x="378618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378618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66797" y="414280"/>
            <a:ext cx="9407130" cy="773325"/>
            <a:chOff x="0" y="0"/>
            <a:chExt cx="12542840" cy="103110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00520"/>
              <a:ext cx="3323932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 strike="noStrike" u="none">
                  <a:solidFill>
                    <a:srgbClr val="164B82"/>
                  </a:solidFill>
                  <a:latin typeface="Montaser Arabic Extra-Light"/>
                  <a:ea typeface="Montaser Arabic Extra-Light"/>
                  <a:cs typeface="Montaser Arabic Extra-Light"/>
                  <a:sym typeface="Montaser Arabic Extra-Light"/>
                </a:rPr>
                <a:t>Nhóm 11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4032707" y="200520"/>
              <a:ext cx="4932001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 strike="noStrike" u="none">
                  <a:solidFill>
                    <a:srgbClr val="164B82"/>
                  </a:solidFill>
                  <a:latin typeface="Montaser Arabic Extra-Light"/>
                  <a:ea typeface="Montaser Arabic Extra-Light"/>
                  <a:cs typeface="Montaser Arabic Extra-Light"/>
                  <a:sym typeface="Montaser Arabic Extra-Light"/>
                </a:rPr>
                <a:t>Nhập môn Khoa học Dữ liệu</a:t>
              </a:r>
            </a:p>
          </p:txBody>
        </p:sp>
        <p:grpSp>
          <p:nvGrpSpPr>
            <p:cNvPr name="Group 9" id="9"/>
            <p:cNvGrpSpPr/>
            <p:nvPr/>
          </p:nvGrpSpPr>
          <p:grpSpPr>
            <a:xfrm rot="5400000">
              <a:off x="5842723" y="-5842723"/>
              <a:ext cx="857393" cy="12542840"/>
              <a:chOff x="0" y="0"/>
              <a:chExt cx="169362" cy="247759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69362" cy="2477598"/>
              </a:xfrm>
              <a:custGeom>
                <a:avLst/>
                <a:gdLst/>
                <a:ahLst/>
                <a:cxnLst/>
                <a:rect r="r" b="b" t="t" l="l"/>
                <a:pathLst>
                  <a:path h="2477598" w="169362">
                    <a:moveTo>
                      <a:pt x="84681" y="0"/>
                    </a:moveTo>
                    <a:lnTo>
                      <a:pt x="84681" y="0"/>
                    </a:lnTo>
                    <a:cubicBezTo>
                      <a:pt x="107140" y="0"/>
                      <a:pt x="128678" y="8922"/>
                      <a:pt x="144559" y="24802"/>
                    </a:cubicBezTo>
                    <a:cubicBezTo>
                      <a:pt x="160440" y="40683"/>
                      <a:pt x="169362" y="62222"/>
                      <a:pt x="169362" y="84681"/>
                    </a:cubicBezTo>
                    <a:lnTo>
                      <a:pt x="169362" y="2392917"/>
                    </a:lnTo>
                    <a:cubicBezTo>
                      <a:pt x="169362" y="2439685"/>
                      <a:pt x="131449" y="2477598"/>
                      <a:pt x="84681" y="2477598"/>
                    </a:cubicBezTo>
                    <a:lnTo>
                      <a:pt x="84681" y="2477598"/>
                    </a:lnTo>
                    <a:cubicBezTo>
                      <a:pt x="37913" y="2477598"/>
                      <a:pt x="0" y="2439685"/>
                      <a:pt x="0" y="2392917"/>
                    </a:cubicBezTo>
                    <a:lnTo>
                      <a:pt x="0" y="84681"/>
                    </a:lnTo>
                    <a:cubicBezTo>
                      <a:pt x="0" y="37913"/>
                      <a:pt x="37913" y="0"/>
                      <a:pt x="8468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164B82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169362" cy="253474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9107851" y="168347"/>
              <a:ext cx="2922129" cy="862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 strike="noStrike" u="none">
                  <a:solidFill>
                    <a:srgbClr val="164B82"/>
                  </a:solidFill>
                  <a:latin typeface="Montaser Arabic Extra-Light"/>
                  <a:ea typeface="Montaser Arabic Extra-Light"/>
                  <a:cs typeface="Montaser Arabic Extra-Light"/>
                  <a:sym typeface="Montaser Arabic Extra-Light"/>
                </a:rPr>
                <a:t>CQ2023/21</a:t>
              </a:r>
            </a:p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8700" y="3167794"/>
            <a:ext cx="17025869" cy="6090506"/>
            <a:chOff x="0" y="0"/>
            <a:chExt cx="22701159" cy="81206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920256" cy="8120675"/>
            </a:xfrm>
            <a:custGeom>
              <a:avLst/>
              <a:gdLst/>
              <a:ahLst/>
              <a:cxnLst/>
              <a:rect r="r" b="b" t="t" l="l"/>
              <a:pathLst>
                <a:path h="8120675" w="11920256">
                  <a:moveTo>
                    <a:pt x="0" y="0"/>
                  </a:moveTo>
                  <a:lnTo>
                    <a:pt x="11920256" y="0"/>
                  </a:lnTo>
                  <a:lnTo>
                    <a:pt x="11920256" y="8120675"/>
                  </a:lnTo>
                  <a:lnTo>
                    <a:pt x="0" y="8120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1920256" y="99767"/>
              <a:ext cx="10780903" cy="8020908"/>
            </a:xfrm>
            <a:custGeom>
              <a:avLst/>
              <a:gdLst/>
              <a:ahLst/>
              <a:cxnLst/>
              <a:rect r="r" b="b" t="t" l="l"/>
              <a:pathLst>
                <a:path h="8020908" w="10780903">
                  <a:moveTo>
                    <a:pt x="0" y="0"/>
                  </a:moveTo>
                  <a:lnTo>
                    <a:pt x="10780903" y="0"/>
                  </a:lnTo>
                  <a:lnTo>
                    <a:pt x="10780903" y="8020908"/>
                  </a:lnTo>
                  <a:lnTo>
                    <a:pt x="0" y="80209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647" r="0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166797" y="1318562"/>
            <a:ext cx="16988345" cy="696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1"/>
              </a:lnSpc>
            </a:pPr>
            <a:r>
              <a:rPr lang="en-US" sz="49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MỘT SỐ THỐNG KÊ VỀ DATASET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571190" y="-618391"/>
            <a:ext cx="4968778" cy="3990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98"/>
              </a:lnSpc>
            </a:pPr>
            <a:r>
              <a:rPr lang="en-US" b="true" sz="28451" spc="-2276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52628" y="-5063913"/>
            <a:ext cx="15827806" cy="6707033"/>
          </a:xfrm>
          <a:custGeom>
            <a:avLst/>
            <a:gdLst/>
            <a:ahLst/>
            <a:cxnLst/>
            <a:rect r="r" b="b" t="t" l="l"/>
            <a:pathLst>
              <a:path h="6707033" w="15827806">
                <a:moveTo>
                  <a:pt x="0" y="0"/>
                </a:moveTo>
                <a:lnTo>
                  <a:pt x="15827806" y="0"/>
                </a:lnTo>
                <a:lnTo>
                  <a:pt x="15827806" y="6707033"/>
                </a:lnTo>
                <a:lnTo>
                  <a:pt x="0" y="6707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08865" y="-392510"/>
            <a:ext cx="1437565" cy="11072020"/>
            <a:chOff x="0" y="0"/>
            <a:chExt cx="378618" cy="2916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8618" cy="2916088"/>
            </a:xfrm>
            <a:custGeom>
              <a:avLst/>
              <a:gdLst/>
              <a:ahLst/>
              <a:cxnLst/>
              <a:rect r="r" b="b" t="t" l="l"/>
              <a:pathLst>
                <a:path h="2916088" w="378618">
                  <a:moveTo>
                    <a:pt x="0" y="0"/>
                  </a:moveTo>
                  <a:lnTo>
                    <a:pt x="378618" y="0"/>
                  </a:lnTo>
                  <a:lnTo>
                    <a:pt x="378618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378618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66797" y="414280"/>
            <a:ext cx="9407130" cy="773325"/>
            <a:chOff x="0" y="0"/>
            <a:chExt cx="12542840" cy="103110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00520"/>
              <a:ext cx="3323932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 strike="noStrike" u="none">
                  <a:solidFill>
                    <a:srgbClr val="164B82"/>
                  </a:solidFill>
                  <a:latin typeface="Montaser Arabic Extra-Light"/>
                  <a:ea typeface="Montaser Arabic Extra-Light"/>
                  <a:cs typeface="Montaser Arabic Extra-Light"/>
                  <a:sym typeface="Montaser Arabic Extra-Light"/>
                </a:rPr>
                <a:t>Nhóm 11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4032707" y="200520"/>
              <a:ext cx="4932001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 strike="noStrike" u="none">
                  <a:solidFill>
                    <a:srgbClr val="164B82"/>
                  </a:solidFill>
                  <a:latin typeface="Montaser Arabic Extra-Light"/>
                  <a:ea typeface="Montaser Arabic Extra-Light"/>
                  <a:cs typeface="Montaser Arabic Extra-Light"/>
                  <a:sym typeface="Montaser Arabic Extra-Light"/>
                </a:rPr>
                <a:t>Nhập môn Khoa học Dữ liệu</a:t>
              </a:r>
            </a:p>
          </p:txBody>
        </p:sp>
        <p:grpSp>
          <p:nvGrpSpPr>
            <p:cNvPr name="Group 9" id="9"/>
            <p:cNvGrpSpPr/>
            <p:nvPr/>
          </p:nvGrpSpPr>
          <p:grpSpPr>
            <a:xfrm rot="5400000">
              <a:off x="5842723" y="-5842723"/>
              <a:ext cx="857393" cy="12542840"/>
              <a:chOff x="0" y="0"/>
              <a:chExt cx="169362" cy="247759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69362" cy="2477598"/>
              </a:xfrm>
              <a:custGeom>
                <a:avLst/>
                <a:gdLst/>
                <a:ahLst/>
                <a:cxnLst/>
                <a:rect r="r" b="b" t="t" l="l"/>
                <a:pathLst>
                  <a:path h="2477598" w="169362">
                    <a:moveTo>
                      <a:pt x="84681" y="0"/>
                    </a:moveTo>
                    <a:lnTo>
                      <a:pt x="84681" y="0"/>
                    </a:lnTo>
                    <a:cubicBezTo>
                      <a:pt x="107140" y="0"/>
                      <a:pt x="128678" y="8922"/>
                      <a:pt x="144559" y="24802"/>
                    </a:cubicBezTo>
                    <a:cubicBezTo>
                      <a:pt x="160440" y="40683"/>
                      <a:pt x="169362" y="62222"/>
                      <a:pt x="169362" y="84681"/>
                    </a:cubicBezTo>
                    <a:lnTo>
                      <a:pt x="169362" y="2392917"/>
                    </a:lnTo>
                    <a:cubicBezTo>
                      <a:pt x="169362" y="2439685"/>
                      <a:pt x="131449" y="2477598"/>
                      <a:pt x="84681" y="2477598"/>
                    </a:cubicBezTo>
                    <a:lnTo>
                      <a:pt x="84681" y="2477598"/>
                    </a:lnTo>
                    <a:cubicBezTo>
                      <a:pt x="37913" y="2477598"/>
                      <a:pt x="0" y="2439685"/>
                      <a:pt x="0" y="2392917"/>
                    </a:cubicBezTo>
                    <a:lnTo>
                      <a:pt x="0" y="84681"/>
                    </a:lnTo>
                    <a:cubicBezTo>
                      <a:pt x="0" y="37913"/>
                      <a:pt x="37913" y="0"/>
                      <a:pt x="8468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164B82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169362" cy="253474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9107851" y="168347"/>
              <a:ext cx="2922129" cy="862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 strike="noStrike" u="none">
                  <a:solidFill>
                    <a:srgbClr val="164B82"/>
                  </a:solidFill>
                  <a:latin typeface="Montaser Arabic Extra-Light"/>
                  <a:ea typeface="Montaser Arabic Extra-Light"/>
                  <a:cs typeface="Montaser Arabic Extra-Light"/>
                  <a:sym typeface="Montaser Arabic Extra-Light"/>
                </a:rPr>
                <a:t>CQ2023/21</a:t>
              </a:r>
            </a:p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4991164" y="1876117"/>
            <a:ext cx="9181218" cy="8067995"/>
          </a:xfrm>
          <a:custGeom>
            <a:avLst/>
            <a:gdLst/>
            <a:ahLst/>
            <a:cxnLst/>
            <a:rect r="r" b="b" t="t" l="l"/>
            <a:pathLst>
              <a:path h="8067995" w="9181218">
                <a:moveTo>
                  <a:pt x="0" y="0"/>
                </a:moveTo>
                <a:lnTo>
                  <a:pt x="9181218" y="0"/>
                </a:lnTo>
                <a:lnTo>
                  <a:pt x="9181218" y="8067995"/>
                </a:lnTo>
                <a:lnTo>
                  <a:pt x="0" y="80679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66797" y="1328087"/>
            <a:ext cx="16988345" cy="66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7"/>
              </a:lnSpc>
            </a:pPr>
            <a:r>
              <a:rPr lang="en-US" sz="47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MỘT SỐ THỐNG KÊ VỀ DATASET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571190" y="-618391"/>
            <a:ext cx="4968778" cy="3990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98"/>
              </a:lnSpc>
            </a:pPr>
            <a:r>
              <a:rPr lang="en-US" b="true" sz="28451" spc="-2276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07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52628" y="-5063913"/>
            <a:ext cx="15827806" cy="6707033"/>
          </a:xfrm>
          <a:custGeom>
            <a:avLst/>
            <a:gdLst/>
            <a:ahLst/>
            <a:cxnLst/>
            <a:rect r="r" b="b" t="t" l="l"/>
            <a:pathLst>
              <a:path h="6707033" w="15827806">
                <a:moveTo>
                  <a:pt x="0" y="0"/>
                </a:moveTo>
                <a:lnTo>
                  <a:pt x="15827806" y="0"/>
                </a:lnTo>
                <a:lnTo>
                  <a:pt x="15827806" y="6707033"/>
                </a:lnTo>
                <a:lnTo>
                  <a:pt x="0" y="6707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08865" y="-392510"/>
            <a:ext cx="1437565" cy="11072020"/>
            <a:chOff x="0" y="0"/>
            <a:chExt cx="378618" cy="2916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8618" cy="2916088"/>
            </a:xfrm>
            <a:custGeom>
              <a:avLst/>
              <a:gdLst/>
              <a:ahLst/>
              <a:cxnLst/>
              <a:rect r="r" b="b" t="t" l="l"/>
              <a:pathLst>
                <a:path h="2916088" w="378618">
                  <a:moveTo>
                    <a:pt x="0" y="0"/>
                  </a:moveTo>
                  <a:lnTo>
                    <a:pt x="378618" y="0"/>
                  </a:lnTo>
                  <a:lnTo>
                    <a:pt x="378618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378618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66797" y="414280"/>
            <a:ext cx="9407130" cy="773325"/>
            <a:chOff x="0" y="0"/>
            <a:chExt cx="12542840" cy="103110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00520"/>
              <a:ext cx="3323932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 strike="noStrike" u="none">
                  <a:solidFill>
                    <a:srgbClr val="164B82"/>
                  </a:solidFill>
                  <a:latin typeface="Montaser Arabic Extra-Light"/>
                  <a:ea typeface="Montaser Arabic Extra-Light"/>
                  <a:cs typeface="Montaser Arabic Extra-Light"/>
                  <a:sym typeface="Montaser Arabic Extra-Light"/>
                </a:rPr>
                <a:t>Nhóm 11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4032707" y="200520"/>
              <a:ext cx="4932001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 strike="noStrike" u="none">
                  <a:solidFill>
                    <a:srgbClr val="164B82"/>
                  </a:solidFill>
                  <a:latin typeface="Montaser Arabic Extra-Light"/>
                  <a:ea typeface="Montaser Arabic Extra-Light"/>
                  <a:cs typeface="Montaser Arabic Extra-Light"/>
                  <a:sym typeface="Montaser Arabic Extra-Light"/>
                </a:rPr>
                <a:t>Nhập môn Khoa học Dữ liệu</a:t>
              </a:r>
            </a:p>
          </p:txBody>
        </p:sp>
        <p:grpSp>
          <p:nvGrpSpPr>
            <p:cNvPr name="Group 9" id="9"/>
            <p:cNvGrpSpPr/>
            <p:nvPr/>
          </p:nvGrpSpPr>
          <p:grpSpPr>
            <a:xfrm rot="5400000">
              <a:off x="5842723" y="-5842723"/>
              <a:ext cx="857393" cy="12542840"/>
              <a:chOff x="0" y="0"/>
              <a:chExt cx="169362" cy="247759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69362" cy="2477598"/>
              </a:xfrm>
              <a:custGeom>
                <a:avLst/>
                <a:gdLst/>
                <a:ahLst/>
                <a:cxnLst/>
                <a:rect r="r" b="b" t="t" l="l"/>
                <a:pathLst>
                  <a:path h="2477598" w="169362">
                    <a:moveTo>
                      <a:pt x="84681" y="0"/>
                    </a:moveTo>
                    <a:lnTo>
                      <a:pt x="84681" y="0"/>
                    </a:lnTo>
                    <a:cubicBezTo>
                      <a:pt x="107140" y="0"/>
                      <a:pt x="128678" y="8922"/>
                      <a:pt x="144559" y="24802"/>
                    </a:cubicBezTo>
                    <a:cubicBezTo>
                      <a:pt x="160440" y="40683"/>
                      <a:pt x="169362" y="62222"/>
                      <a:pt x="169362" y="84681"/>
                    </a:cubicBezTo>
                    <a:lnTo>
                      <a:pt x="169362" y="2392917"/>
                    </a:lnTo>
                    <a:cubicBezTo>
                      <a:pt x="169362" y="2439685"/>
                      <a:pt x="131449" y="2477598"/>
                      <a:pt x="84681" y="2477598"/>
                    </a:cubicBezTo>
                    <a:lnTo>
                      <a:pt x="84681" y="2477598"/>
                    </a:lnTo>
                    <a:cubicBezTo>
                      <a:pt x="37913" y="2477598"/>
                      <a:pt x="0" y="2439685"/>
                      <a:pt x="0" y="2392917"/>
                    </a:cubicBezTo>
                    <a:lnTo>
                      <a:pt x="0" y="84681"/>
                    </a:lnTo>
                    <a:cubicBezTo>
                      <a:pt x="0" y="37913"/>
                      <a:pt x="37913" y="0"/>
                      <a:pt x="8468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164B82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169362" cy="253474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9107851" y="168347"/>
              <a:ext cx="2922129" cy="862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 strike="noStrike" u="none">
                  <a:solidFill>
                    <a:srgbClr val="164B82"/>
                  </a:solidFill>
                  <a:latin typeface="Montaser Arabic Extra-Light"/>
                  <a:ea typeface="Montaser Arabic Extra-Light"/>
                  <a:cs typeface="Montaser Arabic Extra-Light"/>
                  <a:sym typeface="Montaser Arabic Extra-Light"/>
                </a:rPr>
                <a:t>CQ2023/21</a:t>
              </a:r>
            </a:p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4527568" y="2134838"/>
            <a:ext cx="9318683" cy="8212089"/>
          </a:xfrm>
          <a:custGeom>
            <a:avLst/>
            <a:gdLst/>
            <a:ahLst/>
            <a:cxnLst/>
            <a:rect r="r" b="b" t="t" l="l"/>
            <a:pathLst>
              <a:path h="8212089" w="9318683">
                <a:moveTo>
                  <a:pt x="0" y="0"/>
                </a:moveTo>
                <a:lnTo>
                  <a:pt x="9318683" y="0"/>
                </a:lnTo>
                <a:lnTo>
                  <a:pt x="9318683" y="8212089"/>
                </a:lnTo>
                <a:lnTo>
                  <a:pt x="0" y="8212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66797" y="1472512"/>
            <a:ext cx="16988345" cy="66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7"/>
              </a:lnSpc>
            </a:pPr>
            <a:r>
              <a:rPr lang="en-US" sz="47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MỘT SỐ THỐNG KÊ VỀ DATASET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571190" y="-618391"/>
            <a:ext cx="4968778" cy="3990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98"/>
              </a:lnSpc>
            </a:pPr>
            <a:r>
              <a:rPr lang="en-US" b="true" sz="28451" spc="-2276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07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5008">
            <a:off x="-581240" y="-3342401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49" y="0"/>
                </a:lnTo>
                <a:lnTo>
                  <a:pt x="12701349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86204" y="6250419"/>
            <a:ext cx="11514218" cy="8506128"/>
          </a:xfrm>
          <a:custGeom>
            <a:avLst/>
            <a:gdLst/>
            <a:ahLst/>
            <a:cxnLst/>
            <a:rect r="r" b="b" t="t" l="l"/>
            <a:pathLst>
              <a:path h="8506128" w="11514218">
                <a:moveTo>
                  <a:pt x="0" y="0"/>
                </a:moveTo>
                <a:lnTo>
                  <a:pt x="11514218" y="0"/>
                </a:lnTo>
                <a:lnTo>
                  <a:pt x="11514218" y="8506128"/>
                </a:lnTo>
                <a:lnTo>
                  <a:pt x="0" y="8506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3179963"/>
            <a:ext cx="18288000" cy="5986164"/>
            <a:chOff x="0" y="0"/>
            <a:chExt cx="24384000" cy="7981552"/>
          </a:xfrm>
        </p:grpSpPr>
        <p:grpSp>
          <p:nvGrpSpPr>
            <p:cNvPr name="Group 5" id="5"/>
            <p:cNvGrpSpPr/>
            <p:nvPr/>
          </p:nvGrpSpPr>
          <p:grpSpPr>
            <a:xfrm rot="5400000">
              <a:off x="5245733" y="1559740"/>
              <a:ext cx="7981552" cy="4862073"/>
              <a:chOff x="0" y="0"/>
              <a:chExt cx="1576603" cy="960409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576603" cy="960409"/>
              </a:xfrm>
              <a:custGeom>
                <a:avLst/>
                <a:gdLst/>
                <a:ahLst/>
                <a:cxnLst/>
                <a:rect r="r" b="b" t="t" l="l"/>
                <a:pathLst>
                  <a:path h="960409" w="1576603">
                    <a:moveTo>
                      <a:pt x="41386" y="0"/>
                    </a:moveTo>
                    <a:lnTo>
                      <a:pt x="1535217" y="0"/>
                    </a:lnTo>
                    <a:cubicBezTo>
                      <a:pt x="1558074" y="0"/>
                      <a:pt x="1576603" y="18529"/>
                      <a:pt x="1576603" y="41386"/>
                    </a:cubicBezTo>
                    <a:lnTo>
                      <a:pt x="1576603" y="919024"/>
                    </a:lnTo>
                    <a:cubicBezTo>
                      <a:pt x="1576603" y="941880"/>
                      <a:pt x="1558074" y="960409"/>
                      <a:pt x="1535217" y="960409"/>
                    </a:cubicBezTo>
                    <a:lnTo>
                      <a:pt x="41386" y="960409"/>
                    </a:lnTo>
                    <a:cubicBezTo>
                      <a:pt x="18529" y="960409"/>
                      <a:pt x="0" y="941880"/>
                      <a:pt x="0" y="919024"/>
                    </a:cubicBezTo>
                    <a:lnTo>
                      <a:pt x="0" y="41386"/>
                    </a:lnTo>
                    <a:cubicBezTo>
                      <a:pt x="0" y="18529"/>
                      <a:pt x="18529" y="0"/>
                      <a:pt x="41386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E4B795">
                      <a:alpha val="100000"/>
                    </a:srgbClr>
                  </a:gs>
                  <a:gs pos="50000">
                    <a:srgbClr val="699ACD">
                      <a:alpha val="100000"/>
                    </a:srgbClr>
                  </a:gs>
                  <a:gs pos="100000">
                    <a:srgbClr val="2F679F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57150"/>
                <a:ext cx="1576603" cy="10175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7428132" y="263572"/>
              <a:ext cx="3616753" cy="3616753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0" t="-12335" r="0" b="-22130"/>
                </a:stretch>
              </a:blip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6870120" y="4213651"/>
              <a:ext cx="4797425" cy="11544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93"/>
                </a:lnSpc>
                <a:spcBef>
                  <a:spcPct val="0"/>
                </a:spcBef>
              </a:pPr>
              <a:r>
                <a:rPr lang="en-US" b="true" sz="2567" spc="128" strike="noStrike" u="none">
                  <a:solidFill>
                    <a:srgbClr val="F2F7FA"/>
                  </a:solidFill>
                  <a:latin typeface="Montaser Arabic Bold"/>
                  <a:ea typeface="Montaser Arabic Bold"/>
                  <a:cs typeface="Montaser Arabic Bold"/>
                  <a:sym typeface="Montaser Arabic Bold"/>
                </a:rPr>
                <a:t>HUỲNH TẤN PHƯỚC</a:t>
              </a:r>
            </a:p>
            <a:p>
              <a:pPr algn="ctr" marL="0" indent="0" lvl="0">
                <a:lnSpc>
                  <a:spcPts val="3593"/>
                </a:lnSpc>
                <a:spcBef>
                  <a:spcPct val="0"/>
                </a:spcBef>
              </a:pPr>
              <a:r>
                <a:rPr lang="en-US" b="true" sz="2567" spc="128" strike="noStrike" u="none">
                  <a:solidFill>
                    <a:srgbClr val="F2F7FA"/>
                  </a:solidFill>
                  <a:latin typeface="Montaser Arabic Bold"/>
                  <a:ea typeface="Montaser Arabic Bold"/>
                  <a:cs typeface="Montaser Arabic Bold"/>
                  <a:sym typeface="Montaser Arabic Bold"/>
                </a:rPr>
                <a:t>23120334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6096000" y="5978712"/>
              <a:ext cx="6240542" cy="17883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FFFFFF"/>
                  </a:solidFill>
                  <a:latin typeface="Montaser Arabic"/>
                  <a:ea typeface="Montaser Arabic"/>
                  <a:cs typeface="Montaser Arabic"/>
                  <a:sym typeface="Montaser Arabic"/>
                </a:rPr>
                <a:t>Crawl Data</a:t>
              </a:r>
            </a:p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FFFFFF"/>
                  </a:solidFill>
                  <a:latin typeface="Montaser Arabic"/>
                  <a:ea typeface="Montaser Arabic"/>
                  <a:cs typeface="Montaser Arabic"/>
                  <a:sym typeface="Montaser Arabic"/>
                </a:rPr>
                <a:t>Quản lý Trello nhóm</a:t>
              </a:r>
            </a:p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FFFFFF"/>
                  </a:solidFill>
                  <a:latin typeface="Montaser Arabic"/>
                  <a:ea typeface="Montaser Arabic"/>
                  <a:cs typeface="Montaser Arabic"/>
                  <a:sym typeface="Montaser Arabic"/>
                </a:rPr>
                <a:t>Thiết kế Slide</a:t>
              </a:r>
            </a:p>
          </p:txBody>
        </p:sp>
        <p:grpSp>
          <p:nvGrpSpPr>
            <p:cNvPr name="Group 12" id="12"/>
            <p:cNvGrpSpPr/>
            <p:nvPr/>
          </p:nvGrpSpPr>
          <p:grpSpPr>
            <a:xfrm rot="5400000">
              <a:off x="-870505" y="1559740"/>
              <a:ext cx="7981552" cy="4862073"/>
              <a:chOff x="0" y="0"/>
              <a:chExt cx="1576603" cy="960409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576603" cy="960409"/>
              </a:xfrm>
              <a:custGeom>
                <a:avLst/>
                <a:gdLst/>
                <a:ahLst/>
                <a:cxnLst/>
                <a:rect r="r" b="b" t="t" l="l"/>
                <a:pathLst>
                  <a:path h="960409" w="1576603">
                    <a:moveTo>
                      <a:pt x="41386" y="0"/>
                    </a:moveTo>
                    <a:lnTo>
                      <a:pt x="1535217" y="0"/>
                    </a:lnTo>
                    <a:cubicBezTo>
                      <a:pt x="1558074" y="0"/>
                      <a:pt x="1576603" y="18529"/>
                      <a:pt x="1576603" y="41386"/>
                    </a:cubicBezTo>
                    <a:lnTo>
                      <a:pt x="1576603" y="919024"/>
                    </a:lnTo>
                    <a:cubicBezTo>
                      <a:pt x="1576603" y="941880"/>
                      <a:pt x="1558074" y="960409"/>
                      <a:pt x="1535217" y="960409"/>
                    </a:cubicBezTo>
                    <a:lnTo>
                      <a:pt x="41386" y="960409"/>
                    </a:lnTo>
                    <a:cubicBezTo>
                      <a:pt x="18529" y="960409"/>
                      <a:pt x="0" y="941880"/>
                      <a:pt x="0" y="919024"/>
                    </a:cubicBezTo>
                    <a:lnTo>
                      <a:pt x="0" y="41386"/>
                    </a:lnTo>
                    <a:cubicBezTo>
                      <a:pt x="0" y="18529"/>
                      <a:pt x="18529" y="0"/>
                      <a:pt x="41386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E4B795">
                      <a:alpha val="100000"/>
                    </a:srgbClr>
                  </a:gs>
                  <a:gs pos="50000">
                    <a:srgbClr val="699ACD">
                      <a:alpha val="100000"/>
                    </a:srgbClr>
                  </a:gs>
                  <a:gs pos="100000">
                    <a:srgbClr val="2F679F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1576603" cy="10175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311894" y="263572"/>
              <a:ext cx="3616753" cy="3616753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0" t="0" r="0" b="0"/>
                </a:stretch>
              </a:blip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753882" y="4213651"/>
              <a:ext cx="4797425" cy="11544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93"/>
                </a:lnSpc>
                <a:spcBef>
                  <a:spcPct val="0"/>
                </a:spcBef>
              </a:pPr>
              <a:r>
                <a:rPr lang="en-US" b="true" sz="2567" spc="128">
                  <a:solidFill>
                    <a:srgbClr val="F2F7FA"/>
                  </a:solidFill>
                  <a:latin typeface="Montaser Arabic Bold"/>
                  <a:ea typeface="Montaser Arabic Bold"/>
                  <a:cs typeface="Montaser Arabic Bold"/>
                  <a:sym typeface="Montaser Arabic Bold"/>
                </a:rPr>
                <a:t>PHẠM THÀNH NAM</a:t>
              </a:r>
            </a:p>
            <a:p>
              <a:pPr algn="ctr" marL="0" indent="0" lvl="0">
                <a:lnSpc>
                  <a:spcPts val="3593"/>
                </a:lnSpc>
                <a:spcBef>
                  <a:spcPct val="0"/>
                </a:spcBef>
              </a:pPr>
              <a:r>
                <a:rPr lang="en-US" b="true" sz="2567" spc="128" strike="noStrike" u="none">
                  <a:solidFill>
                    <a:srgbClr val="F2F7FA"/>
                  </a:solidFill>
                  <a:latin typeface="Montaser Arabic Bold"/>
                  <a:ea typeface="Montaser Arabic Bold"/>
                  <a:cs typeface="Montaser Arabic Bold"/>
                  <a:sym typeface="Montaser Arabic Bold"/>
                </a:rPr>
                <a:t>23120301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5978712"/>
              <a:ext cx="6240542" cy="17883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FFFFFF"/>
                  </a:solidFill>
                  <a:latin typeface="Montaser Arabic"/>
                  <a:ea typeface="Montaser Arabic"/>
                  <a:cs typeface="Montaser Arabic"/>
                  <a:sym typeface="Montaser Arabic"/>
                </a:rPr>
                <a:t>Explore Data</a:t>
              </a:r>
            </a:p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FFFFFF"/>
                  </a:solidFill>
                  <a:latin typeface="Montaser Arabic"/>
                  <a:ea typeface="Montaser Arabic"/>
                  <a:cs typeface="Montaser Arabic"/>
                  <a:sym typeface="Montaser Arabic"/>
                </a:rPr>
                <a:t>Thư ký các cuộc họp</a:t>
              </a:r>
            </a:p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FFFFFF"/>
                  </a:solidFill>
                  <a:latin typeface="Montaser Arabic"/>
                  <a:ea typeface="Montaser Arabic"/>
                  <a:cs typeface="Montaser Arabic"/>
                  <a:sym typeface="Montaser Arabic"/>
                </a:rPr>
                <a:t>Tìm hiểu nội dung</a:t>
              </a:r>
            </a:p>
          </p:txBody>
        </p:sp>
        <p:grpSp>
          <p:nvGrpSpPr>
            <p:cNvPr name="Group 19" id="19"/>
            <p:cNvGrpSpPr/>
            <p:nvPr/>
          </p:nvGrpSpPr>
          <p:grpSpPr>
            <a:xfrm rot="5400000">
              <a:off x="11321495" y="1559740"/>
              <a:ext cx="7981552" cy="4862073"/>
              <a:chOff x="0" y="0"/>
              <a:chExt cx="1576603" cy="960409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576603" cy="960409"/>
              </a:xfrm>
              <a:custGeom>
                <a:avLst/>
                <a:gdLst/>
                <a:ahLst/>
                <a:cxnLst/>
                <a:rect r="r" b="b" t="t" l="l"/>
                <a:pathLst>
                  <a:path h="960409" w="1576603">
                    <a:moveTo>
                      <a:pt x="41386" y="0"/>
                    </a:moveTo>
                    <a:lnTo>
                      <a:pt x="1535217" y="0"/>
                    </a:lnTo>
                    <a:cubicBezTo>
                      <a:pt x="1558074" y="0"/>
                      <a:pt x="1576603" y="18529"/>
                      <a:pt x="1576603" y="41386"/>
                    </a:cubicBezTo>
                    <a:lnTo>
                      <a:pt x="1576603" y="919024"/>
                    </a:lnTo>
                    <a:cubicBezTo>
                      <a:pt x="1576603" y="941880"/>
                      <a:pt x="1558074" y="960409"/>
                      <a:pt x="1535217" y="960409"/>
                    </a:cubicBezTo>
                    <a:lnTo>
                      <a:pt x="41386" y="960409"/>
                    </a:lnTo>
                    <a:cubicBezTo>
                      <a:pt x="18529" y="960409"/>
                      <a:pt x="0" y="941880"/>
                      <a:pt x="0" y="919024"/>
                    </a:cubicBezTo>
                    <a:lnTo>
                      <a:pt x="0" y="41386"/>
                    </a:lnTo>
                    <a:cubicBezTo>
                      <a:pt x="0" y="18529"/>
                      <a:pt x="18529" y="0"/>
                      <a:pt x="41386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E4B795">
                      <a:alpha val="100000"/>
                    </a:srgbClr>
                  </a:gs>
                  <a:gs pos="50000">
                    <a:srgbClr val="699ACD">
                      <a:alpha val="100000"/>
                    </a:srgbClr>
                  </a:gs>
                  <a:gs pos="100000">
                    <a:srgbClr val="2F679F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57150"/>
                <a:ext cx="1576603" cy="10175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13503894" y="263572"/>
              <a:ext cx="3616753" cy="3616753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0" t="0" r="0" b="0"/>
                </a:stretch>
              </a:blipFill>
            </p:spPr>
          </p:sp>
        </p:grpSp>
        <p:sp>
          <p:nvSpPr>
            <p:cNvPr name="TextBox 24" id="24"/>
            <p:cNvSpPr txBox="true"/>
            <p:nvPr/>
          </p:nvSpPr>
          <p:spPr>
            <a:xfrm rot="0">
              <a:off x="12881235" y="4255028"/>
              <a:ext cx="4797425" cy="16537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59"/>
                </a:lnSpc>
                <a:spcBef>
                  <a:spcPct val="0"/>
                </a:spcBef>
              </a:pPr>
              <a:r>
                <a:rPr lang="en-US" b="true" sz="2328" spc="116">
                  <a:solidFill>
                    <a:srgbClr val="F2F7FA"/>
                  </a:solidFill>
                  <a:latin typeface="Montaser Arabic Bold"/>
                  <a:ea typeface="Montaser Arabic Bold"/>
                  <a:cs typeface="Montaser Arabic Bold"/>
                  <a:sym typeface="Montaser Arabic Bold"/>
                </a:rPr>
                <a:t>TRƯƠNG QUANG PHÁT</a:t>
              </a:r>
            </a:p>
            <a:p>
              <a:pPr algn="ctr" marL="0" indent="0" lvl="0">
                <a:lnSpc>
                  <a:spcPts val="3598"/>
                </a:lnSpc>
                <a:spcBef>
                  <a:spcPct val="0"/>
                </a:spcBef>
              </a:pPr>
              <a:r>
                <a:rPr lang="en-US" b="true" sz="2570" spc="128" strike="noStrike" u="none">
                  <a:solidFill>
                    <a:srgbClr val="F2F7FA"/>
                  </a:solidFill>
                  <a:latin typeface="Montaser Arabic Bold"/>
                  <a:ea typeface="Montaser Arabic Bold"/>
                  <a:cs typeface="Montaser Arabic Bold"/>
                  <a:sym typeface="Montaser Arabic Bold"/>
                </a:rPr>
                <a:t>23120318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12192000" y="5978712"/>
              <a:ext cx="6240542" cy="17883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FFFFFF"/>
                  </a:solidFill>
                  <a:latin typeface="Montaser Arabic"/>
                  <a:ea typeface="Montaser Arabic"/>
                  <a:cs typeface="Montaser Arabic"/>
                  <a:sym typeface="Montaser Arabic"/>
                </a:rPr>
                <a:t>Crawl Data</a:t>
              </a:r>
            </a:p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FFFFFF"/>
                  </a:solidFill>
                  <a:latin typeface="Montaser Arabic"/>
                  <a:ea typeface="Montaser Arabic"/>
                  <a:cs typeface="Montaser Arabic"/>
                  <a:sym typeface="Montaser Arabic"/>
                </a:rPr>
                <a:t>Tìm hiểu Domain</a:t>
              </a:r>
            </a:p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FFFFFF"/>
                  </a:solidFill>
                  <a:latin typeface="Montaser Arabic"/>
                  <a:ea typeface="Montaser Arabic"/>
                  <a:cs typeface="Montaser Arabic"/>
                  <a:sym typeface="Montaser Arabic"/>
                </a:rPr>
                <a:t>Thiết kế Slide</a:t>
              </a:r>
            </a:p>
          </p:txBody>
        </p:sp>
        <p:grpSp>
          <p:nvGrpSpPr>
            <p:cNvPr name="Group 26" id="26"/>
            <p:cNvGrpSpPr/>
            <p:nvPr/>
          </p:nvGrpSpPr>
          <p:grpSpPr>
            <a:xfrm rot="5400000">
              <a:off x="17272953" y="1559740"/>
              <a:ext cx="7981552" cy="4862073"/>
              <a:chOff x="0" y="0"/>
              <a:chExt cx="1576603" cy="960409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576603" cy="960409"/>
              </a:xfrm>
              <a:custGeom>
                <a:avLst/>
                <a:gdLst/>
                <a:ahLst/>
                <a:cxnLst/>
                <a:rect r="r" b="b" t="t" l="l"/>
                <a:pathLst>
                  <a:path h="960409" w="1576603">
                    <a:moveTo>
                      <a:pt x="41386" y="0"/>
                    </a:moveTo>
                    <a:lnTo>
                      <a:pt x="1535217" y="0"/>
                    </a:lnTo>
                    <a:cubicBezTo>
                      <a:pt x="1558074" y="0"/>
                      <a:pt x="1576603" y="18529"/>
                      <a:pt x="1576603" y="41386"/>
                    </a:cubicBezTo>
                    <a:lnTo>
                      <a:pt x="1576603" y="919024"/>
                    </a:lnTo>
                    <a:cubicBezTo>
                      <a:pt x="1576603" y="941880"/>
                      <a:pt x="1558074" y="960409"/>
                      <a:pt x="1535217" y="960409"/>
                    </a:cubicBezTo>
                    <a:lnTo>
                      <a:pt x="41386" y="960409"/>
                    </a:lnTo>
                    <a:cubicBezTo>
                      <a:pt x="18529" y="960409"/>
                      <a:pt x="0" y="941880"/>
                      <a:pt x="0" y="919024"/>
                    </a:cubicBezTo>
                    <a:lnTo>
                      <a:pt x="0" y="41386"/>
                    </a:lnTo>
                    <a:cubicBezTo>
                      <a:pt x="0" y="18529"/>
                      <a:pt x="18529" y="0"/>
                      <a:pt x="41386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E4B795">
                      <a:alpha val="100000"/>
                    </a:srgbClr>
                  </a:gs>
                  <a:gs pos="50000">
                    <a:srgbClr val="699ACD">
                      <a:alpha val="100000"/>
                    </a:srgbClr>
                  </a:gs>
                  <a:gs pos="100000">
                    <a:srgbClr val="2F679F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57150"/>
                <a:ext cx="1576603" cy="10175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19455353" y="263572"/>
              <a:ext cx="3616753" cy="3616753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0" t="-7019" r="0" b="-25211"/>
                </a:stretch>
              </a:blipFill>
            </p:spPr>
          </p:sp>
        </p:grpSp>
        <p:sp>
          <p:nvSpPr>
            <p:cNvPr name="TextBox 31" id="31"/>
            <p:cNvSpPr txBox="true"/>
            <p:nvPr/>
          </p:nvSpPr>
          <p:spPr>
            <a:xfrm rot="0">
              <a:off x="18897340" y="4053824"/>
              <a:ext cx="4797425" cy="17513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93"/>
                </a:lnSpc>
                <a:spcBef>
                  <a:spcPct val="0"/>
                </a:spcBef>
              </a:pPr>
              <a:r>
                <a:rPr lang="en-US" b="true" sz="2567" spc="128">
                  <a:solidFill>
                    <a:srgbClr val="F2F7FA"/>
                  </a:solidFill>
                  <a:latin typeface="Montaser Arabic Bold"/>
                  <a:ea typeface="Montaser Arabic Bold"/>
                  <a:cs typeface="Montaser Arabic Bold"/>
                  <a:sym typeface="Montaser Arabic Bold"/>
                </a:rPr>
                <a:t>TRẦN NGUYỄN MINH QUÂN</a:t>
              </a:r>
            </a:p>
            <a:p>
              <a:pPr algn="ctr" marL="0" indent="0" lvl="0">
                <a:lnSpc>
                  <a:spcPts val="3593"/>
                </a:lnSpc>
                <a:spcBef>
                  <a:spcPct val="0"/>
                </a:spcBef>
              </a:pPr>
              <a:r>
                <a:rPr lang="en-US" b="true" sz="2567" spc="128" strike="noStrike" u="none">
                  <a:solidFill>
                    <a:srgbClr val="F2F7FA"/>
                  </a:solidFill>
                  <a:latin typeface="Montaser Arabic Bold"/>
                  <a:ea typeface="Montaser Arabic Bold"/>
                  <a:cs typeface="Montaser Arabic Bold"/>
                  <a:sym typeface="Montaser Arabic Bold"/>
                </a:rPr>
                <a:t>23120342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18143458" y="5978712"/>
              <a:ext cx="6240542" cy="17883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FFFFFF"/>
                  </a:solidFill>
                  <a:latin typeface="Montaser Arabic"/>
                  <a:ea typeface="Montaser Arabic"/>
                  <a:cs typeface="Montaser Arabic"/>
                  <a:sym typeface="Montaser Arabic"/>
                </a:rPr>
                <a:t>Explore Data</a:t>
              </a:r>
            </a:p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FFFFFF"/>
                  </a:solidFill>
                  <a:latin typeface="Montaser Arabic"/>
                  <a:ea typeface="Montaser Arabic"/>
                  <a:cs typeface="Montaser Arabic"/>
                  <a:sym typeface="Montaser Arabic"/>
                </a:rPr>
                <a:t>Tìm hiểu nội dung</a:t>
              </a:r>
            </a:p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FFFFFF"/>
                  </a:solidFill>
                  <a:latin typeface="Montaser Arabic"/>
                  <a:ea typeface="Montaser Arabic"/>
                  <a:cs typeface="Montaser Arabic"/>
                  <a:sym typeface="Montaser Arabic"/>
                </a:rPr>
                <a:t>Thiết kế câu hỏi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8021110" y="670447"/>
            <a:ext cx="9407130" cy="773325"/>
            <a:chOff x="0" y="0"/>
            <a:chExt cx="12542840" cy="1031100"/>
          </a:xfrm>
        </p:grpSpPr>
        <p:sp>
          <p:nvSpPr>
            <p:cNvPr name="TextBox 34" id="34"/>
            <p:cNvSpPr txBox="true"/>
            <p:nvPr/>
          </p:nvSpPr>
          <p:spPr>
            <a:xfrm rot="0">
              <a:off x="0" y="200520"/>
              <a:ext cx="3323932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 strike="noStrike" u="none">
                  <a:solidFill>
                    <a:srgbClr val="164B82"/>
                  </a:solidFill>
                  <a:latin typeface="Montaser Arabic Extra-Light"/>
                  <a:ea typeface="Montaser Arabic Extra-Light"/>
                  <a:cs typeface="Montaser Arabic Extra-Light"/>
                  <a:sym typeface="Montaser Arabic Extra-Light"/>
                </a:rPr>
                <a:t>Nhóm 11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4032707" y="200520"/>
              <a:ext cx="4932001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 strike="noStrike" u="none">
                  <a:solidFill>
                    <a:srgbClr val="164B82"/>
                  </a:solidFill>
                  <a:latin typeface="Montaser Arabic Extra-Light"/>
                  <a:ea typeface="Montaser Arabic Extra-Light"/>
                  <a:cs typeface="Montaser Arabic Extra-Light"/>
                  <a:sym typeface="Montaser Arabic Extra-Light"/>
                </a:rPr>
                <a:t>Nhập môn Khoa học Dữ liệu</a:t>
              </a:r>
            </a:p>
          </p:txBody>
        </p:sp>
        <p:grpSp>
          <p:nvGrpSpPr>
            <p:cNvPr name="Group 36" id="36"/>
            <p:cNvGrpSpPr/>
            <p:nvPr/>
          </p:nvGrpSpPr>
          <p:grpSpPr>
            <a:xfrm rot="5400000">
              <a:off x="5842723" y="-5842723"/>
              <a:ext cx="857393" cy="12542840"/>
              <a:chOff x="0" y="0"/>
              <a:chExt cx="169362" cy="2477598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69362" cy="2477598"/>
              </a:xfrm>
              <a:custGeom>
                <a:avLst/>
                <a:gdLst/>
                <a:ahLst/>
                <a:cxnLst/>
                <a:rect r="r" b="b" t="t" l="l"/>
                <a:pathLst>
                  <a:path h="2477598" w="169362">
                    <a:moveTo>
                      <a:pt x="84681" y="0"/>
                    </a:moveTo>
                    <a:lnTo>
                      <a:pt x="84681" y="0"/>
                    </a:lnTo>
                    <a:cubicBezTo>
                      <a:pt x="107140" y="0"/>
                      <a:pt x="128678" y="8922"/>
                      <a:pt x="144559" y="24802"/>
                    </a:cubicBezTo>
                    <a:cubicBezTo>
                      <a:pt x="160440" y="40683"/>
                      <a:pt x="169362" y="62222"/>
                      <a:pt x="169362" y="84681"/>
                    </a:cubicBezTo>
                    <a:lnTo>
                      <a:pt x="169362" y="2392917"/>
                    </a:lnTo>
                    <a:cubicBezTo>
                      <a:pt x="169362" y="2439685"/>
                      <a:pt x="131449" y="2477598"/>
                      <a:pt x="84681" y="2477598"/>
                    </a:cubicBezTo>
                    <a:lnTo>
                      <a:pt x="84681" y="2477598"/>
                    </a:lnTo>
                    <a:cubicBezTo>
                      <a:pt x="37913" y="2477598"/>
                      <a:pt x="0" y="2439685"/>
                      <a:pt x="0" y="2392917"/>
                    </a:cubicBezTo>
                    <a:lnTo>
                      <a:pt x="0" y="84681"/>
                    </a:lnTo>
                    <a:cubicBezTo>
                      <a:pt x="0" y="37913"/>
                      <a:pt x="37913" y="0"/>
                      <a:pt x="8468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164B82"/>
                </a:solidFill>
                <a:prstDash val="solid"/>
                <a:round/>
              </a:ln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57150"/>
                <a:ext cx="169362" cy="253474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TextBox 39" id="39"/>
            <p:cNvSpPr txBox="true"/>
            <p:nvPr/>
          </p:nvSpPr>
          <p:spPr>
            <a:xfrm rot="0">
              <a:off x="9107851" y="168347"/>
              <a:ext cx="2922129" cy="862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 strike="noStrike" u="none">
                  <a:solidFill>
                    <a:srgbClr val="164B82"/>
                  </a:solidFill>
                  <a:latin typeface="Montaser Arabic Extra-Light"/>
                  <a:ea typeface="Montaser Arabic Extra-Light"/>
                  <a:cs typeface="Montaser Arabic Extra-Light"/>
                  <a:sym typeface="Montaser Arabic Extra-Light"/>
                </a:rPr>
                <a:t>CQ2023/21</a:t>
              </a:r>
            </a:p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502026" y="1309110"/>
            <a:ext cx="16241287" cy="1645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741"/>
              </a:lnSpc>
              <a:spcBef>
                <a:spcPct val="0"/>
              </a:spcBef>
            </a:pPr>
            <a:r>
              <a:rPr lang="en-US" b="true" sz="9100" spc="455" strike="noStrike" u="non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GIỚI THIỆU THÀNH VIÊN</a:t>
            </a:r>
          </a:p>
        </p:txBody>
      </p:sp>
    </p:spTree>
  </p:cSld>
  <p:clrMapOvr>
    <a:masterClrMapping/>
  </p:clrMapOvr>
  <p:transition spd="fast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58567">
            <a:off x="10500981" y="-1971130"/>
            <a:ext cx="10441422" cy="4424552"/>
          </a:xfrm>
          <a:custGeom>
            <a:avLst/>
            <a:gdLst/>
            <a:ahLst/>
            <a:cxnLst/>
            <a:rect r="r" b="b" t="t" l="l"/>
            <a:pathLst>
              <a:path h="4424552" w="10441422">
                <a:moveTo>
                  <a:pt x="10441422" y="0"/>
                </a:moveTo>
                <a:lnTo>
                  <a:pt x="0" y="0"/>
                </a:lnTo>
                <a:lnTo>
                  <a:pt x="0" y="4424553"/>
                </a:lnTo>
                <a:lnTo>
                  <a:pt x="10441422" y="4424553"/>
                </a:lnTo>
                <a:lnTo>
                  <a:pt x="1044142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125778">
            <a:off x="12696577" y="7764782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5" y="0"/>
                </a:lnTo>
                <a:lnTo>
                  <a:pt x="7735475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68477" y="-348153"/>
            <a:ext cx="8051981" cy="5367965"/>
            <a:chOff x="0" y="0"/>
            <a:chExt cx="2120686" cy="141378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20686" cy="1413785"/>
            </a:xfrm>
            <a:custGeom>
              <a:avLst/>
              <a:gdLst/>
              <a:ahLst/>
              <a:cxnLst/>
              <a:rect r="r" b="b" t="t" l="l"/>
              <a:pathLst>
                <a:path h="1413785" w="2120686">
                  <a:moveTo>
                    <a:pt x="0" y="0"/>
                  </a:moveTo>
                  <a:lnTo>
                    <a:pt x="2120686" y="0"/>
                  </a:lnTo>
                  <a:lnTo>
                    <a:pt x="2120686" y="1413785"/>
                  </a:lnTo>
                  <a:lnTo>
                    <a:pt x="0" y="1413785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120686" cy="1470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7445" t="0" r="7445" b="0"/>
          <a:stretch>
            <a:fillRect/>
          </a:stretch>
        </p:blipFill>
        <p:spPr>
          <a:xfrm flipH="false" flipV="false" rot="0">
            <a:off x="18826" y="5019811"/>
            <a:ext cx="7864679" cy="5267189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826" y="4008221"/>
            <a:ext cx="7864679" cy="1183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15"/>
              </a:lnSpc>
            </a:pPr>
            <a:r>
              <a:rPr lang="en-US" sz="8366" b="true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CÁC CÂU HỎI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375802" y="1153996"/>
            <a:ext cx="11295840" cy="1681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17"/>
              </a:lnSpc>
              <a:spcBef>
                <a:spcPct val="0"/>
              </a:spcBef>
            </a:pPr>
            <a:r>
              <a:rPr lang="en-US" b="true" sz="5512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Một số câu hỏi cần khám phá </a:t>
            </a:r>
          </a:p>
          <a:p>
            <a:pPr algn="l">
              <a:lnSpc>
                <a:spcPts val="574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375802" y="3453623"/>
            <a:ext cx="9716255" cy="5464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6"/>
              </a:lnSpc>
              <a:spcBef>
                <a:spcPct val="0"/>
              </a:spcBef>
            </a:pPr>
            <a:r>
              <a:rPr lang="en-US" b="true" sz="386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Câu 1:</a:t>
            </a:r>
            <a:r>
              <a:rPr lang="en-US" sz="3861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Biến động AQI thay đổi như thế nào theo giờ trong ngày tại các thành phố lớn?</a:t>
            </a:r>
          </a:p>
          <a:p>
            <a:pPr algn="l">
              <a:lnSpc>
                <a:spcPts val="5406"/>
              </a:lnSpc>
              <a:spcBef>
                <a:spcPct val="0"/>
              </a:spcBef>
            </a:pPr>
          </a:p>
          <a:p>
            <a:pPr algn="l">
              <a:lnSpc>
                <a:spcPts val="5406"/>
              </a:lnSpc>
              <a:spcBef>
                <a:spcPct val="0"/>
              </a:spcBef>
            </a:pPr>
            <a:r>
              <a:rPr lang="en-US" sz="3861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</a:t>
            </a:r>
            <a:r>
              <a:rPr lang="en-US" b="true" sz="386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Câu 2:</a:t>
            </a:r>
            <a:r>
              <a:rPr lang="en-US" sz="3861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Có sự khác biệt đáng kể nào giữa "Ngày thường" và "Cuối tuần" không?</a:t>
            </a:r>
          </a:p>
          <a:p>
            <a:pPr algn="l">
              <a:lnSpc>
                <a:spcPts val="5406"/>
              </a:lnSpc>
              <a:spcBef>
                <a:spcPct val="0"/>
              </a:spcBef>
            </a:pPr>
          </a:p>
          <a:p>
            <a:pPr algn="l">
              <a:lnSpc>
                <a:spcPts val="5406"/>
              </a:lnSpc>
              <a:spcBef>
                <a:spcPct val="0"/>
              </a:spcBef>
            </a:pPr>
            <a:r>
              <a:rPr lang="en-US" b="true" sz="386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Câu 3: </a:t>
            </a:r>
            <a:r>
              <a:rPr lang="en-US" sz="3861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Những thành phố có nồng độ PM2.5 trung bình cao nhất 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1713674" y="-761518"/>
            <a:ext cx="6026397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08</a:t>
            </a:r>
          </a:p>
        </p:txBody>
      </p:sp>
    </p:spTree>
  </p:cSld>
  <p:clrMapOvr>
    <a:masterClrMapping/>
  </p:clrMapOvr>
  <p:transition spd="fast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20776" y="-5678333"/>
            <a:ext cx="15827806" cy="6707033"/>
          </a:xfrm>
          <a:custGeom>
            <a:avLst/>
            <a:gdLst/>
            <a:ahLst/>
            <a:cxnLst/>
            <a:rect r="r" b="b" t="t" l="l"/>
            <a:pathLst>
              <a:path h="6707033" w="15827806">
                <a:moveTo>
                  <a:pt x="0" y="0"/>
                </a:moveTo>
                <a:lnTo>
                  <a:pt x="15827806" y="0"/>
                </a:lnTo>
                <a:lnTo>
                  <a:pt x="15827806" y="6707033"/>
                </a:lnTo>
                <a:lnTo>
                  <a:pt x="0" y="6707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08865" y="-392510"/>
            <a:ext cx="1437565" cy="11072020"/>
            <a:chOff x="0" y="0"/>
            <a:chExt cx="378618" cy="2916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8618" cy="2916088"/>
            </a:xfrm>
            <a:custGeom>
              <a:avLst/>
              <a:gdLst/>
              <a:ahLst/>
              <a:cxnLst/>
              <a:rect r="r" b="b" t="t" l="l"/>
              <a:pathLst>
                <a:path h="2916088" w="378618">
                  <a:moveTo>
                    <a:pt x="0" y="0"/>
                  </a:moveTo>
                  <a:lnTo>
                    <a:pt x="378618" y="0"/>
                  </a:lnTo>
                  <a:lnTo>
                    <a:pt x="378618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378618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23717" y="0"/>
            <a:ext cx="9407130" cy="773325"/>
            <a:chOff x="0" y="0"/>
            <a:chExt cx="12542840" cy="103110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00520"/>
              <a:ext cx="3323932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 strike="noStrike" u="none">
                  <a:solidFill>
                    <a:srgbClr val="164B82"/>
                  </a:solidFill>
                  <a:latin typeface="Montaser Arabic Extra-Light"/>
                  <a:ea typeface="Montaser Arabic Extra-Light"/>
                  <a:cs typeface="Montaser Arabic Extra-Light"/>
                  <a:sym typeface="Montaser Arabic Extra-Light"/>
                </a:rPr>
                <a:t>Nhóm 11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4032707" y="200520"/>
              <a:ext cx="4932001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 strike="noStrike" u="none">
                  <a:solidFill>
                    <a:srgbClr val="164B82"/>
                  </a:solidFill>
                  <a:latin typeface="Montaser Arabic Extra-Light"/>
                  <a:ea typeface="Montaser Arabic Extra-Light"/>
                  <a:cs typeface="Montaser Arabic Extra-Light"/>
                  <a:sym typeface="Montaser Arabic Extra-Light"/>
                </a:rPr>
                <a:t>Nhập môn Khoa học Dữ liệu</a:t>
              </a:r>
            </a:p>
          </p:txBody>
        </p:sp>
        <p:grpSp>
          <p:nvGrpSpPr>
            <p:cNvPr name="Group 9" id="9"/>
            <p:cNvGrpSpPr/>
            <p:nvPr/>
          </p:nvGrpSpPr>
          <p:grpSpPr>
            <a:xfrm rot="5400000">
              <a:off x="5842723" y="-5842723"/>
              <a:ext cx="857393" cy="12542840"/>
              <a:chOff x="0" y="0"/>
              <a:chExt cx="169362" cy="247759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69362" cy="2477598"/>
              </a:xfrm>
              <a:custGeom>
                <a:avLst/>
                <a:gdLst/>
                <a:ahLst/>
                <a:cxnLst/>
                <a:rect r="r" b="b" t="t" l="l"/>
                <a:pathLst>
                  <a:path h="2477598" w="169362">
                    <a:moveTo>
                      <a:pt x="84681" y="0"/>
                    </a:moveTo>
                    <a:lnTo>
                      <a:pt x="84681" y="0"/>
                    </a:lnTo>
                    <a:cubicBezTo>
                      <a:pt x="107140" y="0"/>
                      <a:pt x="128678" y="8922"/>
                      <a:pt x="144559" y="24802"/>
                    </a:cubicBezTo>
                    <a:cubicBezTo>
                      <a:pt x="160440" y="40683"/>
                      <a:pt x="169362" y="62222"/>
                      <a:pt x="169362" y="84681"/>
                    </a:cubicBezTo>
                    <a:lnTo>
                      <a:pt x="169362" y="2392917"/>
                    </a:lnTo>
                    <a:cubicBezTo>
                      <a:pt x="169362" y="2439685"/>
                      <a:pt x="131449" y="2477598"/>
                      <a:pt x="84681" y="2477598"/>
                    </a:cubicBezTo>
                    <a:lnTo>
                      <a:pt x="84681" y="2477598"/>
                    </a:lnTo>
                    <a:cubicBezTo>
                      <a:pt x="37913" y="2477598"/>
                      <a:pt x="0" y="2439685"/>
                      <a:pt x="0" y="2392917"/>
                    </a:cubicBezTo>
                    <a:lnTo>
                      <a:pt x="0" y="84681"/>
                    </a:lnTo>
                    <a:cubicBezTo>
                      <a:pt x="0" y="37913"/>
                      <a:pt x="37913" y="0"/>
                      <a:pt x="8468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164B82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169362" cy="253474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9107851" y="168347"/>
              <a:ext cx="2922129" cy="862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 strike="noStrike" u="none">
                  <a:solidFill>
                    <a:srgbClr val="164B82"/>
                  </a:solidFill>
                  <a:latin typeface="Montaser Arabic Extra-Light"/>
                  <a:ea typeface="Montaser Arabic Extra-Light"/>
                  <a:cs typeface="Montaser Arabic Extra-Light"/>
                  <a:sym typeface="Montaser Arabic Extra-Light"/>
                </a:rPr>
                <a:t>CQ2023/21</a:t>
              </a:r>
            </a:p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223717" y="840000"/>
            <a:ext cx="17645743" cy="1299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4"/>
              </a:lnSpc>
            </a:pPr>
            <a:r>
              <a:rPr lang="en-US" sz="5014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Câu 1: Biến động AQI thay đổi như thế nào theo giờ trong ngày tại các thành phố lớn?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28700" y="2423999"/>
            <a:ext cx="17121203" cy="7255110"/>
          </a:xfrm>
          <a:custGeom>
            <a:avLst/>
            <a:gdLst/>
            <a:ahLst/>
            <a:cxnLst/>
            <a:rect r="r" b="b" t="t" l="l"/>
            <a:pathLst>
              <a:path h="7255110" w="17121203">
                <a:moveTo>
                  <a:pt x="0" y="0"/>
                </a:moveTo>
                <a:lnTo>
                  <a:pt x="17121203" y="0"/>
                </a:lnTo>
                <a:lnTo>
                  <a:pt x="17121203" y="7255110"/>
                </a:lnTo>
                <a:lnTo>
                  <a:pt x="0" y="72551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52628" y="-5063913"/>
            <a:ext cx="15827806" cy="6707033"/>
          </a:xfrm>
          <a:custGeom>
            <a:avLst/>
            <a:gdLst/>
            <a:ahLst/>
            <a:cxnLst/>
            <a:rect r="r" b="b" t="t" l="l"/>
            <a:pathLst>
              <a:path h="6707033" w="15827806">
                <a:moveTo>
                  <a:pt x="0" y="0"/>
                </a:moveTo>
                <a:lnTo>
                  <a:pt x="15827806" y="0"/>
                </a:lnTo>
                <a:lnTo>
                  <a:pt x="15827806" y="6707033"/>
                </a:lnTo>
                <a:lnTo>
                  <a:pt x="0" y="6707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08865" y="-392510"/>
            <a:ext cx="1437565" cy="11072020"/>
            <a:chOff x="0" y="0"/>
            <a:chExt cx="378618" cy="2916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8618" cy="2916088"/>
            </a:xfrm>
            <a:custGeom>
              <a:avLst/>
              <a:gdLst/>
              <a:ahLst/>
              <a:cxnLst/>
              <a:rect r="r" b="b" t="t" l="l"/>
              <a:pathLst>
                <a:path h="2916088" w="378618">
                  <a:moveTo>
                    <a:pt x="0" y="0"/>
                  </a:moveTo>
                  <a:lnTo>
                    <a:pt x="378618" y="0"/>
                  </a:lnTo>
                  <a:lnTo>
                    <a:pt x="378618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378618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37436" y="0"/>
            <a:ext cx="9407130" cy="773325"/>
            <a:chOff x="0" y="0"/>
            <a:chExt cx="12542840" cy="103110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00520"/>
              <a:ext cx="3323932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 strike="noStrike" u="none">
                  <a:solidFill>
                    <a:srgbClr val="164B82"/>
                  </a:solidFill>
                  <a:latin typeface="Montaser Arabic Extra-Light"/>
                  <a:ea typeface="Montaser Arabic Extra-Light"/>
                  <a:cs typeface="Montaser Arabic Extra-Light"/>
                  <a:sym typeface="Montaser Arabic Extra-Light"/>
                </a:rPr>
                <a:t>Nhóm 11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4032707" y="200520"/>
              <a:ext cx="4932001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 strike="noStrike" u="none">
                  <a:solidFill>
                    <a:srgbClr val="164B82"/>
                  </a:solidFill>
                  <a:latin typeface="Montaser Arabic Extra-Light"/>
                  <a:ea typeface="Montaser Arabic Extra-Light"/>
                  <a:cs typeface="Montaser Arabic Extra-Light"/>
                  <a:sym typeface="Montaser Arabic Extra-Light"/>
                </a:rPr>
                <a:t>Nhập môn Khoa học Dữ liệu</a:t>
              </a:r>
            </a:p>
          </p:txBody>
        </p:sp>
        <p:grpSp>
          <p:nvGrpSpPr>
            <p:cNvPr name="Group 9" id="9"/>
            <p:cNvGrpSpPr/>
            <p:nvPr/>
          </p:nvGrpSpPr>
          <p:grpSpPr>
            <a:xfrm rot="5400000">
              <a:off x="5842723" y="-5842723"/>
              <a:ext cx="857393" cy="12542840"/>
              <a:chOff x="0" y="0"/>
              <a:chExt cx="169362" cy="247759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69362" cy="2477598"/>
              </a:xfrm>
              <a:custGeom>
                <a:avLst/>
                <a:gdLst/>
                <a:ahLst/>
                <a:cxnLst/>
                <a:rect r="r" b="b" t="t" l="l"/>
                <a:pathLst>
                  <a:path h="2477598" w="169362">
                    <a:moveTo>
                      <a:pt x="84681" y="0"/>
                    </a:moveTo>
                    <a:lnTo>
                      <a:pt x="84681" y="0"/>
                    </a:lnTo>
                    <a:cubicBezTo>
                      <a:pt x="107140" y="0"/>
                      <a:pt x="128678" y="8922"/>
                      <a:pt x="144559" y="24802"/>
                    </a:cubicBezTo>
                    <a:cubicBezTo>
                      <a:pt x="160440" y="40683"/>
                      <a:pt x="169362" y="62222"/>
                      <a:pt x="169362" y="84681"/>
                    </a:cubicBezTo>
                    <a:lnTo>
                      <a:pt x="169362" y="2392917"/>
                    </a:lnTo>
                    <a:cubicBezTo>
                      <a:pt x="169362" y="2439685"/>
                      <a:pt x="131449" y="2477598"/>
                      <a:pt x="84681" y="2477598"/>
                    </a:cubicBezTo>
                    <a:lnTo>
                      <a:pt x="84681" y="2477598"/>
                    </a:lnTo>
                    <a:cubicBezTo>
                      <a:pt x="37913" y="2477598"/>
                      <a:pt x="0" y="2439685"/>
                      <a:pt x="0" y="2392917"/>
                    </a:cubicBezTo>
                    <a:lnTo>
                      <a:pt x="0" y="84681"/>
                    </a:lnTo>
                    <a:cubicBezTo>
                      <a:pt x="0" y="37913"/>
                      <a:pt x="37913" y="0"/>
                      <a:pt x="8468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164B82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169362" cy="253474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9107851" y="168347"/>
              <a:ext cx="2922129" cy="862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 strike="noStrike" u="none">
                  <a:solidFill>
                    <a:srgbClr val="164B82"/>
                  </a:solidFill>
                  <a:latin typeface="Montaser Arabic Extra-Light"/>
                  <a:ea typeface="Montaser Arabic Extra-Light"/>
                  <a:cs typeface="Montaser Arabic Extra-Light"/>
                  <a:sym typeface="Montaser Arabic Extra-Light"/>
                </a:rPr>
                <a:t>CQ2023/21</a:t>
              </a:r>
            </a:p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337436" y="974582"/>
            <a:ext cx="16988345" cy="1318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8"/>
              </a:lnSpc>
            </a:pPr>
            <a:r>
              <a:rPr lang="en-US" sz="50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Câu 2: Có sự khác biệt đáng kể nào giữa "Ngày thường" và "Cuối tuần" không?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3139191" y="2239368"/>
            <a:ext cx="13384835" cy="8047632"/>
          </a:xfrm>
          <a:custGeom>
            <a:avLst/>
            <a:gdLst/>
            <a:ahLst/>
            <a:cxnLst/>
            <a:rect r="r" b="b" t="t" l="l"/>
            <a:pathLst>
              <a:path h="8047632" w="13384835">
                <a:moveTo>
                  <a:pt x="0" y="0"/>
                </a:moveTo>
                <a:lnTo>
                  <a:pt x="13384835" y="0"/>
                </a:lnTo>
                <a:lnTo>
                  <a:pt x="13384835" y="8047632"/>
                </a:lnTo>
                <a:lnTo>
                  <a:pt x="0" y="80476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52628" y="-5063913"/>
            <a:ext cx="15827806" cy="6707033"/>
          </a:xfrm>
          <a:custGeom>
            <a:avLst/>
            <a:gdLst/>
            <a:ahLst/>
            <a:cxnLst/>
            <a:rect r="r" b="b" t="t" l="l"/>
            <a:pathLst>
              <a:path h="6707033" w="15827806">
                <a:moveTo>
                  <a:pt x="0" y="0"/>
                </a:moveTo>
                <a:lnTo>
                  <a:pt x="15827806" y="0"/>
                </a:lnTo>
                <a:lnTo>
                  <a:pt x="15827806" y="6707033"/>
                </a:lnTo>
                <a:lnTo>
                  <a:pt x="0" y="6707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08865" y="-392510"/>
            <a:ext cx="1437565" cy="11072020"/>
            <a:chOff x="0" y="0"/>
            <a:chExt cx="378618" cy="2916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8618" cy="2916088"/>
            </a:xfrm>
            <a:custGeom>
              <a:avLst/>
              <a:gdLst/>
              <a:ahLst/>
              <a:cxnLst/>
              <a:rect r="r" b="b" t="t" l="l"/>
              <a:pathLst>
                <a:path h="2916088" w="378618">
                  <a:moveTo>
                    <a:pt x="0" y="0"/>
                  </a:moveTo>
                  <a:lnTo>
                    <a:pt x="378618" y="0"/>
                  </a:lnTo>
                  <a:lnTo>
                    <a:pt x="378618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378618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23717" y="0"/>
            <a:ext cx="9407130" cy="773325"/>
            <a:chOff x="0" y="0"/>
            <a:chExt cx="12542840" cy="103110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00520"/>
              <a:ext cx="3323932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 strike="noStrike" u="none">
                  <a:solidFill>
                    <a:srgbClr val="164B82"/>
                  </a:solidFill>
                  <a:latin typeface="Montaser Arabic Extra-Light"/>
                  <a:ea typeface="Montaser Arabic Extra-Light"/>
                  <a:cs typeface="Montaser Arabic Extra-Light"/>
                  <a:sym typeface="Montaser Arabic Extra-Light"/>
                </a:rPr>
                <a:t>Nhóm 11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4032707" y="200520"/>
              <a:ext cx="4932001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 strike="noStrike" u="none">
                  <a:solidFill>
                    <a:srgbClr val="164B82"/>
                  </a:solidFill>
                  <a:latin typeface="Montaser Arabic Extra-Light"/>
                  <a:ea typeface="Montaser Arabic Extra-Light"/>
                  <a:cs typeface="Montaser Arabic Extra-Light"/>
                  <a:sym typeface="Montaser Arabic Extra-Light"/>
                </a:rPr>
                <a:t>Nhập môn Khoa học Dữ liệu</a:t>
              </a:r>
            </a:p>
          </p:txBody>
        </p:sp>
        <p:grpSp>
          <p:nvGrpSpPr>
            <p:cNvPr name="Group 9" id="9"/>
            <p:cNvGrpSpPr/>
            <p:nvPr/>
          </p:nvGrpSpPr>
          <p:grpSpPr>
            <a:xfrm rot="5400000">
              <a:off x="5842723" y="-5842723"/>
              <a:ext cx="857393" cy="12542840"/>
              <a:chOff x="0" y="0"/>
              <a:chExt cx="169362" cy="247759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69362" cy="2477598"/>
              </a:xfrm>
              <a:custGeom>
                <a:avLst/>
                <a:gdLst/>
                <a:ahLst/>
                <a:cxnLst/>
                <a:rect r="r" b="b" t="t" l="l"/>
                <a:pathLst>
                  <a:path h="2477598" w="169362">
                    <a:moveTo>
                      <a:pt x="84681" y="0"/>
                    </a:moveTo>
                    <a:lnTo>
                      <a:pt x="84681" y="0"/>
                    </a:lnTo>
                    <a:cubicBezTo>
                      <a:pt x="107140" y="0"/>
                      <a:pt x="128678" y="8922"/>
                      <a:pt x="144559" y="24802"/>
                    </a:cubicBezTo>
                    <a:cubicBezTo>
                      <a:pt x="160440" y="40683"/>
                      <a:pt x="169362" y="62222"/>
                      <a:pt x="169362" y="84681"/>
                    </a:cubicBezTo>
                    <a:lnTo>
                      <a:pt x="169362" y="2392917"/>
                    </a:lnTo>
                    <a:cubicBezTo>
                      <a:pt x="169362" y="2439685"/>
                      <a:pt x="131449" y="2477598"/>
                      <a:pt x="84681" y="2477598"/>
                    </a:cubicBezTo>
                    <a:lnTo>
                      <a:pt x="84681" y="2477598"/>
                    </a:lnTo>
                    <a:cubicBezTo>
                      <a:pt x="37913" y="2477598"/>
                      <a:pt x="0" y="2439685"/>
                      <a:pt x="0" y="2392917"/>
                    </a:cubicBezTo>
                    <a:lnTo>
                      <a:pt x="0" y="84681"/>
                    </a:lnTo>
                    <a:cubicBezTo>
                      <a:pt x="0" y="37913"/>
                      <a:pt x="37913" y="0"/>
                      <a:pt x="8468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164B82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169362" cy="253474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9107851" y="168347"/>
              <a:ext cx="2922129" cy="862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 strike="noStrike" u="none">
                  <a:solidFill>
                    <a:srgbClr val="164B82"/>
                  </a:solidFill>
                  <a:latin typeface="Montaser Arabic Extra-Light"/>
                  <a:ea typeface="Montaser Arabic Extra-Light"/>
                  <a:cs typeface="Montaser Arabic Extra-Light"/>
                  <a:sym typeface="Montaser Arabic Extra-Light"/>
                </a:rPr>
                <a:t>CQ2023/21</a:t>
              </a:r>
            </a:p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907330" y="2240489"/>
            <a:ext cx="14858773" cy="7633694"/>
          </a:xfrm>
          <a:custGeom>
            <a:avLst/>
            <a:gdLst/>
            <a:ahLst/>
            <a:cxnLst/>
            <a:rect r="r" b="b" t="t" l="l"/>
            <a:pathLst>
              <a:path h="7633694" w="14858773">
                <a:moveTo>
                  <a:pt x="0" y="0"/>
                </a:moveTo>
                <a:lnTo>
                  <a:pt x="14858772" y="0"/>
                </a:lnTo>
                <a:lnTo>
                  <a:pt x="14858772" y="7633694"/>
                </a:lnTo>
                <a:lnTo>
                  <a:pt x="0" y="76336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840000"/>
            <a:ext cx="18079970" cy="1937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8"/>
              </a:lnSpc>
            </a:pPr>
            <a:r>
              <a:rPr lang="en-US" sz="50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Câu 3: Nhận diện 'Vùng Đỏ' Ô nhiễm: Xếp hạng các Thành phố theo Nồng độ PM2.5</a:t>
            </a:r>
          </a:p>
          <a:p>
            <a:pPr algn="l">
              <a:lnSpc>
                <a:spcPts val="4888"/>
              </a:lnSpc>
            </a:pPr>
          </a:p>
        </p:txBody>
      </p:sp>
    </p:spTree>
  </p:cSld>
  <p:clrMapOvr>
    <a:masterClrMapping/>
  </p:clrMapOvr>
  <p:transition spd="fast">
    <p:push dir="l"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88692" y="5143500"/>
            <a:ext cx="12587960" cy="6106672"/>
            <a:chOff x="0" y="0"/>
            <a:chExt cx="3315347" cy="16083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15348" cy="1608342"/>
            </a:xfrm>
            <a:custGeom>
              <a:avLst/>
              <a:gdLst/>
              <a:ahLst/>
              <a:cxnLst/>
              <a:rect r="r" b="b" t="t" l="l"/>
              <a:pathLst>
                <a:path h="1608342" w="3315348">
                  <a:moveTo>
                    <a:pt x="0" y="0"/>
                  </a:moveTo>
                  <a:lnTo>
                    <a:pt x="3315348" y="0"/>
                  </a:lnTo>
                  <a:lnTo>
                    <a:pt x="3315348" y="1608342"/>
                  </a:lnTo>
                  <a:lnTo>
                    <a:pt x="0" y="160834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315347" cy="16654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760705">
            <a:off x="1423346" y="-1948290"/>
            <a:ext cx="15441309" cy="6543255"/>
          </a:xfrm>
          <a:custGeom>
            <a:avLst/>
            <a:gdLst/>
            <a:ahLst/>
            <a:cxnLst/>
            <a:rect r="r" b="b" t="t" l="l"/>
            <a:pathLst>
              <a:path h="6543255" w="15441309">
                <a:moveTo>
                  <a:pt x="0" y="0"/>
                </a:moveTo>
                <a:lnTo>
                  <a:pt x="15441308" y="0"/>
                </a:lnTo>
                <a:lnTo>
                  <a:pt x="15441308" y="6543255"/>
                </a:lnTo>
                <a:lnTo>
                  <a:pt x="0" y="65432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94709" y="5248275"/>
            <a:ext cx="10698583" cy="3597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59"/>
              </a:lnSpc>
            </a:pPr>
            <a:r>
              <a:rPr lang="en-US" b="true" sz="9339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THANK YOU FOR LISTENING !</a:t>
            </a:r>
          </a:p>
          <a:p>
            <a:pPr algn="ctr">
              <a:lnSpc>
                <a:spcPts val="9059"/>
              </a:lnSpc>
            </a:pPr>
          </a:p>
        </p:txBody>
      </p:sp>
    </p:spTree>
  </p:cSld>
  <p:clrMapOvr>
    <a:masterClrMapping/>
  </p:clrMapOvr>
  <p:transition spd="fast">
    <p:push dir="l"/>
  </p:transition>
</p:sld>
</file>

<file path=ppt/slides/slide25.xml><?xml version="1.0" encoding="utf-8"?>
<p:sld xmlns:p="http://schemas.openxmlformats.org/presentationml/2006/main" xmlns:a="http://schemas.openxmlformats.org/drawingml/2006/main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fast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14668" y="-3157079"/>
            <a:ext cx="15827806" cy="6707033"/>
          </a:xfrm>
          <a:custGeom>
            <a:avLst/>
            <a:gdLst/>
            <a:ahLst/>
            <a:cxnLst/>
            <a:rect r="r" b="b" t="t" l="l"/>
            <a:pathLst>
              <a:path h="6707033" w="15827806">
                <a:moveTo>
                  <a:pt x="0" y="0"/>
                </a:moveTo>
                <a:lnTo>
                  <a:pt x="15827806" y="0"/>
                </a:lnTo>
                <a:lnTo>
                  <a:pt x="15827806" y="6707033"/>
                </a:lnTo>
                <a:lnTo>
                  <a:pt x="0" y="6707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120312">
            <a:off x="7271532" y="8766138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12760102" y="0"/>
                </a:moveTo>
                <a:lnTo>
                  <a:pt x="0" y="0"/>
                </a:lnTo>
                <a:lnTo>
                  <a:pt x="0" y="5407093"/>
                </a:lnTo>
                <a:lnTo>
                  <a:pt x="12760102" y="5407093"/>
                </a:lnTo>
                <a:lnTo>
                  <a:pt x="1276010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95927" y="1133475"/>
            <a:ext cx="13886366" cy="1317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93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NỘI DUNG CHÍNH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958913" y="2112804"/>
            <a:ext cx="13681522" cy="8033472"/>
            <a:chOff x="0" y="0"/>
            <a:chExt cx="18242029" cy="10711295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12105" y="503519"/>
              <a:ext cx="1618677" cy="1021030"/>
              <a:chOff x="0" y="0"/>
              <a:chExt cx="319739" cy="20168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319739" cy="201685"/>
              </a:xfrm>
              <a:custGeom>
                <a:avLst/>
                <a:gdLst/>
                <a:ahLst/>
                <a:cxnLst/>
                <a:rect r="r" b="b" t="t" l="l"/>
                <a:pathLst>
                  <a:path h="201685" w="319739">
                    <a:moveTo>
                      <a:pt x="0" y="0"/>
                    </a:moveTo>
                    <a:lnTo>
                      <a:pt x="319739" y="0"/>
                    </a:lnTo>
                    <a:lnTo>
                      <a:pt x="319739" y="201685"/>
                    </a:lnTo>
                    <a:lnTo>
                      <a:pt x="0" y="20168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E4B795">
                      <a:alpha val="100000"/>
                    </a:srgbClr>
                  </a:gs>
                  <a:gs pos="50000">
                    <a:srgbClr val="B2C6DA">
                      <a:alpha val="100000"/>
                    </a:srgbClr>
                  </a:gs>
                  <a:gs pos="100000">
                    <a:srgbClr val="57ABFF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319739" cy="2588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2230811" y="0"/>
              <a:ext cx="11508789" cy="2028069"/>
              <a:chOff x="0" y="0"/>
              <a:chExt cx="2273341" cy="40060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273341" cy="400606"/>
              </a:xfrm>
              <a:custGeom>
                <a:avLst/>
                <a:gdLst/>
                <a:ahLst/>
                <a:cxnLst/>
                <a:rect r="r" b="b" t="t" l="l"/>
                <a:pathLst>
                  <a:path h="400606" w="2273341">
                    <a:moveTo>
                      <a:pt x="0" y="0"/>
                    </a:moveTo>
                    <a:lnTo>
                      <a:pt x="2273341" y="0"/>
                    </a:lnTo>
                    <a:lnTo>
                      <a:pt x="2273341" y="400606"/>
                    </a:lnTo>
                    <a:lnTo>
                      <a:pt x="0" y="40060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71450"/>
                <a:ext cx="2273341" cy="5720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l" marL="0" indent="0" lvl="0">
                  <a:lnSpc>
                    <a:spcPts val="7685"/>
                  </a:lnSpc>
                  <a:spcBef>
                    <a:spcPct val="0"/>
                  </a:spcBef>
                </a:pPr>
                <a:r>
                  <a:rPr lang="en-US" b="true" sz="5489" spc="131" strike="noStrike" u="none">
                    <a:solidFill>
                      <a:srgbClr val="343434"/>
                    </a:solidFill>
                    <a:latin typeface="Telegraf Bold"/>
                    <a:ea typeface="Telegraf Bold"/>
                    <a:cs typeface="Telegraf Bold"/>
                    <a:sym typeface="Telegraf Bold"/>
                  </a:rPr>
                  <a:t>TỔNG QUAN</a:t>
                </a: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237439" y="287841"/>
              <a:ext cx="1808858" cy="12809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685"/>
                </a:lnSpc>
                <a:spcBef>
                  <a:spcPct val="0"/>
                </a:spcBef>
              </a:pPr>
              <a:r>
                <a:rPr lang="en-US" b="true" sz="5489" spc="131" strike="noStrike" u="none">
                  <a:solidFill>
                    <a:srgbClr val="34343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01</a:t>
              </a:r>
            </a:p>
          </p:txBody>
        </p:sp>
        <p:grpSp>
          <p:nvGrpSpPr>
            <p:cNvPr name="Group 13" id="13"/>
            <p:cNvGrpSpPr/>
            <p:nvPr/>
          </p:nvGrpSpPr>
          <p:grpSpPr>
            <a:xfrm rot="0">
              <a:off x="12105" y="1796205"/>
              <a:ext cx="1618677" cy="1021030"/>
              <a:chOff x="0" y="0"/>
              <a:chExt cx="319739" cy="201685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319739" cy="201685"/>
              </a:xfrm>
              <a:custGeom>
                <a:avLst/>
                <a:gdLst/>
                <a:ahLst/>
                <a:cxnLst/>
                <a:rect r="r" b="b" t="t" l="l"/>
                <a:pathLst>
                  <a:path h="201685" w="319739">
                    <a:moveTo>
                      <a:pt x="0" y="0"/>
                    </a:moveTo>
                    <a:lnTo>
                      <a:pt x="319739" y="0"/>
                    </a:lnTo>
                    <a:lnTo>
                      <a:pt x="319739" y="201685"/>
                    </a:lnTo>
                    <a:lnTo>
                      <a:pt x="0" y="20168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E4B795">
                      <a:alpha val="100000"/>
                    </a:srgbClr>
                  </a:gs>
                  <a:gs pos="50000">
                    <a:srgbClr val="B2C6DA">
                      <a:alpha val="100000"/>
                    </a:srgbClr>
                  </a:gs>
                  <a:gs pos="100000">
                    <a:srgbClr val="57ABFF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319739" cy="2588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2034330" y="1292686"/>
              <a:ext cx="11567296" cy="2028069"/>
              <a:chOff x="0" y="0"/>
              <a:chExt cx="2284898" cy="400606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2284898" cy="400606"/>
              </a:xfrm>
              <a:custGeom>
                <a:avLst/>
                <a:gdLst/>
                <a:ahLst/>
                <a:cxnLst/>
                <a:rect r="r" b="b" t="t" l="l"/>
                <a:pathLst>
                  <a:path h="400606" w="2284898">
                    <a:moveTo>
                      <a:pt x="0" y="0"/>
                    </a:moveTo>
                    <a:lnTo>
                      <a:pt x="2284898" y="0"/>
                    </a:lnTo>
                    <a:lnTo>
                      <a:pt x="2284898" y="400606"/>
                    </a:lnTo>
                    <a:lnTo>
                      <a:pt x="0" y="40060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71450"/>
                <a:ext cx="2284898" cy="5720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l" marL="0" indent="0" lvl="0">
                  <a:lnSpc>
                    <a:spcPts val="7685"/>
                  </a:lnSpc>
                  <a:spcBef>
                    <a:spcPct val="0"/>
                  </a:spcBef>
                </a:pPr>
                <a:r>
                  <a:rPr lang="en-US" b="true" sz="5489" spc="131" strike="noStrike" u="none">
                    <a:solidFill>
                      <a:srgbClr val="343434"/>
                    </a:solidFill>
                    <a:latin typeface="Telegraf Bold"/>
                    <a:ea typeface="Telegraf Bold"/>
                    <a:cs typeface="Telegraf Bold"/>
                    <a:sym typeface="Telegraf Bold"/>
                  </a:rPr>
                  <a:t>ĐỘNG LỰC THỰC HIỆN</a:t>
                </a: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150078" y="1580527"/>
              <a:ext cx="1884251" cy="12809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685"/>
                </a:lnSpc>
                <a:spcBef>
                  <a:spcPct val="0"/>
                </a:spcBef>
              </a:pPr>
              <a:r>
                <a:rPr lang="en-US" b="true" sz="5489" spc="131" strike="noStrike" u="none">
                  <a:solidFill>
                    <a:srgbClr val="34343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02</a:t>
              </a:r>
            </a:p>
          </p:txBody>
        </p:sp>
        <p:grpSp>
          <p:nvGrpSpPr>
            <p:cNvPr name="Group 20" id="20"/>
            <p:cNvGrpSpPr/>
            <p:nvPr/>
          </p:nvGrpSpPr>
          <p:grpSpPr>
            <a:xfrm rot="0">
              <a:off x="12105" y="3019898"/>
              <a:ext cx="1618677" cy="1021030"/>
              <a:chOff x="0" y="0"/>
              <a:chExt cx="319739" cy="201685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319739" cy="201685"/>
              </a:xfrm>
              <a:custGeom>
                <a:avLst/>
                <a:gdLst/>
                <a:ahLst/>
                <a:cxnLst/>
                <a:rect r="r" b="b" t="t" l="l"/>
                <a:pathLst>
                  <a:path h="201685" w="319739">
                    <a:moveTo>
                      <a:pt x="0" y="0"/>
                    </a:moveTo>
                    <a:lnTo>
                      <a:pt x="319739" y="0"/>
                    </a:lnTo>
                    <a:lnTo>
                      <a:pt x="319739" y="201685"/>
                    </a:lnTo>
                    <a:lnTo>
                      <a:pt x="0" y="20168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E4B795">
                      <a:alpha val="100000"/>
                    </a:srgbClr>
                  </a:gs>
                  <a:gs pos="50000">
                    <a:srgbClr val="B2C6DA">
                      <a:alpha val="100000"/>
                    </a:srgbClr>
                  </a:gs>
                  <a:gs pos="100000">
                    <a:srgbClr val="57ABFF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57150"/>
                <a:ext cx="319739" cy="2588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2100344" y="2586869"/>
              <a:ext cx="9920179" cy="2028069"/>
              <a:chOff x="0" y="0"/>
              <a:chExt cx="1959541" cy="400606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959541" cy="400606"/>
              </a:xfrm>
              <a:custGeom>
                <a:avLst/>
                <a:gdLst/>
                <a:ahLst/>
                <a:cxnLst/>
                <a:rect r="r" b="b" t="t" l="l"/>
                <a:pathLst>
                  <a:path h="400606" w="1959541">
                    <a:moveTo>
                      <a:pt x="0" y="0"/>
                    </a:moveTo>
                    <a:lnTo>
                      <a:pt x="1959541" y="0"/>
                    </a:lnTo>
                    <a:lnTo>
                      <a:pt x="1959541" y="400606"/>
                    </a:lnTo>
                    <a:lnTo>
                      <a:pt x="0" y="40060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171450"/>
                <a:ext cx="1959541" cy="5720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l" marL="0" indent="0" lvl="0">
                  <a:lnSpc>
                    <a:spcPts val="7685"/>
                  </a:lnSpc>
                  <a:spcBef>
                    <a:spcPct val="0"/>
                  </a:spcBef>
                </a:pPr>
                <a:r>
                  <a:rPr lang="en-US" b="true" sz="5489" spc="131" strike="noStrike" u="none">
                    <a:solidFill>
                      <a:srgbClr val="343434"/>
                    </a:solidFill>
                    <a:latin typeface="Telegraf Bold"/>
                    <a:ea typeface="Telegraf Bold"/>
                    <a:cs typeface="Telegraf Bold"/>
                    <a:sym typeface="Telegraf Bold"/>
                  </a:rPr>
                  <a:t>MỤC TIÊU CỐT LỖI</a:t>
                </a: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137973" y="2874710"/>
              <a:ext cx="1806659" cy="12809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685"/>
                </a:lnSpc>
                <a:spcBef>
                  <a:spcPct val="0"/>
                </a:spcBef>
              </a:pPr>
              <a:r>
                <a:rPr lang="en-US" b="true" sz="5489" spc="131" strike="noStrike" u="none">
                  <a:solidFill>
                    <a:srgbClr val="34343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03</a:t>
              </a:r>
            </a:p>
          </p:txBody>
        </p:sp>
        <p:grpSp>
          <p:nvGrpSpPr>
            <p:cNvPr name="Group 27" id="27"/>
            <p:cNvGrpSpPr/>
            <p:nvPr/>
          </p:nvGrpSpPr>
          <p:grpSpPr>
            <a:xfrm rot="0">
              <a:off x="12105" y="4246604"/>
              <a:ext cx="1618677" cy="1021030"/>
              <a:chOff x="0" y="0"/>
              <a:chExt cx="319739" cy="201685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319739" cy="201685"/>
              </a:xfrm>
              <a:custGeom>
                <a:avLst/>
                <a:gdLst/>
                <a:ahLst/>
                <a:cxnLst/>
                <a:rect r="r" b="b" t="t" l="l"/>
                <a:pathLst>
                  <a:path h="201685" w="319739">
                    <a:moveTo>
                      <a:pt x="0" y="0"/>
                    </a:moveTo>
                    <a:lnTo>
                      <a:pt x="319739" y="0"/>
                    </a:lnTo>
                    <a:lnTo>
                      <a:pt x="319739" y="201685"/>
                    </a:lnTo>
                    <a:lnTo>
                      <a:pt x="0" y="20168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E4B795">
                      <a:alpha val="100000"/>
                    </a:srgbClr>
                  </a:gs>
                  <a:gs pos="50000">
                    <a:srgbClr val="B2C6DA">
                      <a:alpha val="100000"/>
                    </a:srgbClr>
                  </a:gs>
                  <a:gs pos="100000">
                    <a:srgbClr val="57ABFF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57150"/>
                <a:ext cx="319739" cy="2588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2108576" y="3837069"/>
              <a:ext cx="14500641" cy="2028069"/>
              <a:chOff x="0" y="0"/>
              <a:chExt cx="2864324" cy="400606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2864324" cy="400606"/>
              </a:xfrm>
              <a:custGeom>
                <a:avLst/>
                <a:gdLst/>
                <a:ahLst/>
                <a:cxnLst/>
                <a:rect r="r" b="b" t="t" l="l"/>
                <a:pathLst>
                  <a:path h="400606" w="2864324">
                    <a:moveTo>
                      <a:pt x="0" y="0"/>
                    </a:moveTo>
                    <a:lnTo>
                      <a:pt x="2864324" y="0"/>
                    </a:lnTo>
                    <a:lnTo>
                      <a:pt x="2864324" y="400606"/>
                    </a:lnTo>
                    <a:lnTo>
                      <a:pt x="0" y="40060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171450"/>
                <a:ext cx="2864324" cy="5720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l" marL="0" indent="0" lvl="0">
                  <a:lnSpc>
                    <a:spcPts val="7685"/>
                  </a:lnSpc>
                  <a:spcBef>
                    <a:spcPct val="0"/>
                  </a:spcBef>
                </a:pPr>
                <a:r>
                  <a:rPr lang="en-US" b="true" sz="5489" spc="131">
                    <a:solidFill>
                      <a:srgbClr val="343434"/>
                    </a:solidFill>
                    <a:latin typeface="Telegraf Bold"/>
                    <a:ea typeface="Telegraf Bold"/>
                    <a:cs typeface="Telegraf Bold"/>
                    <a:sym typeface="Telegraf Bold"/>
                  </a:rPr>
                  <a:t>PHƯƠNG THỨC LẤY DỮ LIỆU</a:t>
                </a:r>
              </a:p>
            </p:txBody>
          </p:sp>
        </p:grpSp>
        <p:sp>
          <p:nvSpPr>
            <p:cNvPr name="TextBox 33" id="33"/>
            <p:cNvSpPr txBox="true"/>
            <p:nvPr/>
          </p:nvSpPr>
          <p:spPr>
            <a:xfrm rot="0">
              <a:off x="150078" y="4124910"/>
              <a:ext cx="1806659" cy="12809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685"/>
                </a:lnSpc>
                <a:spcBef>
                  <a:spcPct val="0"/>
                </a:spcBef>
              </a:pPr>
              <a:r>
                <a:rPr lang="en-US" b="true" sz="5489" spc="131" strike="noStrike" u="none">
                  <a:solidFill>
                    <a:srgbClr val="34343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04</a:t>
              </a:r>
            </a:p>
          </p:txBody>
        </p:sp>
        <p:grpSp>
          <p:nvGrpSpPr>
            <p:cNvPr name="Group 34" id="34"/>
            <p:cNvGrpSpPr/>
            <p:nvPr/>
          </p:nvGrpSpPr>
          <p:grpSpPr>
            <a:xfrm rot="0">
              <a:off x="12105" y="6738413"/>
              <a:ext cx="1618677" cy="1021030"/>
              <a:chOff x="0" y="0"/>
              <a:chExt cx="319739" cy="201685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319739" cy="201685"/>
              </a:xfrm>
              <a:custGeom>
                <a:avLst/>
                <a:gdLst/>
                <a:ahLst/>
                <a:cxnLst/>
                <a:rect r="r" b="b" t="t" l="l"/>
                <a:pathLst>
                  <a:path h="201685" w="319739">
                    <a:moveTo>
                      <a:pt x="0" y="0"/>
                    </a:moveTo>
                    <a:lnTo>
                      <a:pt x="319739" y="0"/>
                    </a:lnTo>
                    <a:lnTo>
                      <a:pt x="319739" y="201685"/>
                    </a:lnTo>
                    <a:lnTo>
                      <a:pt x="0" y="20168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E4B795">
                      <a:alpha val="100000"/>
                    </a:srgbClr>
                  </a:gs>
                  <a:gs pos="50000">
                    <a:srgbClr val="B2C6DA">
                      <a:alpha val="100000"/>
                    </a:srgbClr>
                  </a:gs>
                  <a:gs pos="100000">
                    <a:srgbClr val="57ABFF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57150"/>
                <a:ext cx="319739" cy="2588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1956738" y="6261457"/>
              <a:ext cx="10401001" cy="2028069"/>
              <a:chOff x="0" y="0"/>
              <a:chExt cx="2054519" cy="400606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2054519" cy="400606"/>
              </a:xfrm>
              <a:custGeom>
                <a:avLst/>
                <a:gdLst/>
                <a:ahLst/>
                <a:cxnLst/>
                <a:rect r="r" b="b" t="t" l="l"/>
                <a:pathLst>
                  <a:path h="400606" w="2054519">
                    <a:moveTo>
                      <a:pt x="0" y="0"/>
                    </a:moveTo>
                    <a:lnTo>
                      <a:pt x="2054519" y="0"/>
                    </a:lnTo>
                    <a:lnTo>
                      <a:pt x="2054519" y="400606"/>
                    </a:lnTo>
                    <a:lnTo>
                      <a:pt x="0" y="40060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171450"/>
                <a:ext cx="2054519" cy="5720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l" marL="0" indent="0" lvl="0">
                  <a:lnSpc>
                    <a:spcPts val="7685"/>
                  </a:lnSpc>
                  <a:spcBef>
                    <a:spcPct val="0"/>
                  </a:spcBef>
                </a:pPr>
                <a:r>
                  <a:rPr lang="en-US" b="true" sz="5489" spc="131">
                    <a:solidFill>
                      <a:srgbClr val="343434"/>
                    </a:solidFill>
                    <a:latin typeface="Telegraf Bold"/>
                    <a:ea typeface="Telegraf Bold"/>
                    <a:cs typeface="Telegraf Bold"/>
                    <a:sym typeface="Telegraf Bold"/>
                  </a:rPr>
                  <a:t>KHÁM PHÁ DỮ LIỆU</a:t>
                </a:r>
              </a:p>
            </p:txBody>
          </p:sp>
        </p:grpSp>
        <p:sp>
          <p:nvSpPr>
            <p:cNvPr name="TextBox 40" id="40"/>
            <p:cNvSpPr txBox="true"/>
            <p:nvPr/>
          </p:nvSpPr>
          <p:spPr>
            <a:xfrm rot="0">
              <a:off x="150078" y="6549298"/>
              <a:ext cx="1806659" cy="12809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685"/>
                </a:lnSpc>
                <a:spcBef>
                  <a:spcPct val="0"/>
                </a:spcBef>
              </a:pPr>
              <a:r>
                <a:rPr lang="en-US" b="true" sz="5489" spc="131" strike="noStrike" u="none">
                  <a:solidFill>
                    <a:srgbClr val="34343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06</a:t>
              </a:r>
            </a:p>
          </p:txBody>
        </p:sp>
        <p:grpSp>
          <p:nvGrpSpPr>
            <p:cNvPr name="Group 41" id="41"/>
            <p:cNvGrpSpPr/>
            <p:nvPr/>
          </p:nvGrpSpPr>
          <p:grpSpPr>
            <a:xfrm rot="0">
              <a:off x="0" y="7934582"/>
              <a:ext cx="1618677" cy="1021030"/>
              <a:chOff x="0" y="0"/>
              <a:chExt cx="319739" cy="201685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319739" cy="201685"/>
              </a:xfrm>
              <a:custGeom>
                <a:avLst/>
                <a:gdLst/>
                <a:ahLst/>
                <a:cxnLst/>
                <a:rect r="r" b="b" t="t" l="l"/>
                <a:pathLst>
                  <a:path h="201685" w="319739">
                    <a:moveTo>
                      <a:pt x="0" y="0"/>
                    </a:moveTo>
                    <a:lnTo>
                      <a:pt x="319739" y="0"/>
                    </a:lnTo>
                    <a:lnTo>
                      <a:pt x="319739" y="201685"/>
                    </a:lnTo>
                    <a:lnTo>
                      <a:pt x="0" y="20168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E4B795">
                      <a:alpha val="100000"/>
                    </a:srgbClr>
                  </a:gs>
                  <a:gs pos="50000">
                    <a:srgbClr val="B2C6DA">
                      <a:alpha val="100000"/>
                    </a:srgbClr>
                  </a:gs>
                  <a:gs pos="100000">
                    <a:srgbClr val="57ABFF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57150"/>
                <a:ext cx="319739" cy="2588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1999270" y="7431062"/>
              <a:ext cx="16242759" cy="2028069"/>
              <a:chOff x="0" y="0"/>
              <a:chExt cx="3208446" cy="400606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3208446" cy="400606"/>
              </a:xfrm>
              <a:custGeom>
                <a:avLst/>
                <a:gdLst/>
                <a:ahLst/>
                <a:cxnLst/>
                <a:rect r="r" b="b" t="t" l="l"/>
                <a:pathLst>
                  <a:path h="400606" w="3208446">
                    <a:moveTo>
                      <a:pt x="0" y="0"/>
                    </a:moveTo>
                    <a:lnTo>
                      <a:pt x="3208446" y="0"/>
                    </a:lnTo>
                    <a:lnTo>
                      <a:pt x="3208446" y="400606"/>
                    </a:lnTo>
                    <a:lnTo>
                      <a:pt x="0" y="40060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171450"/>
                <a:ext cx="3208446" cy="5720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l" marL="0" indent="0" lvl="0">
                  <a:lnSpc>
                    <a:spcPts val="7685"/>
                  </a:lnSpc>
                  <a:spcBef>
                    <a:spcPct val="0"/>
                  </a:spcBef>
                </a:pPr>
                <a:r>
                  <a:rPr lang="en-US" b="true" sz="5489" spc="131" strike="noStrike" u="none">
                    <a:solidFill>
                      <a:srgbClr val="343434"/>
                    </a:solidFill>
                    <a:latin typeface="Telegraf Bold"/>
                    <a:ea typeface="Telegraf Bold"/>
                    <a:cs typeface="Telegraf Bold"/>
                    <a:sym typeface="Telegraf Bold"/>
                  </a:rPr>
                  <a:t>MỘT SỐ THỐNG KÊ VỀ DATASET</a:t>
                </a:r>
              </a:p>
            </p:txBody>
          </p:sp>
        </p:grpSp>
        <p:sp>
          <p:nvSpPr>
            <p:cNvPr name="TextBox 47" id="47"/>
            <p:cNvSpPr txBox="true"/>
            <p:nvPr/>
          </p:nvSpPr>
          <p:spPr>
            <a:xfrm rot="0">
              <a:off x="137973" y="7718903"/>
              <a:ext cx="1861297" cy="12809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685"/>
                </a:lnSpc>
                <a:spcBef>
                  <a:spcPct val="0"/>
                </a:spcBef>
              </a:pPr>
              <a:r>
                <a:rPr lang="en-US" b="true" sz="5489" spc="131" strike="noStrike" u="none">
                  <a:solidFill>
                    <a:srgbClr val="34343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07</a:t>
              </a:r>
            </a:p>
          </p:txBody>
        </p:sp>
        <p:grpSp>
          <p:nvGrpSpPr>
            <p:cNvPr name="Group 48" id="48"/>
            <p:cNvGrpSpPr/>
            <p:nvPr/>
          </p:nvGrpSpPr>
          <p:grpSpPr>
            <a:xfrm rot="0">
              <a:off x="12105" y="9078423"/>
              <a:ext cx="1618677" cy="1021030"/>
              <a:chOff x="0" y="0"/>
              <a:chExt cx="319739" cy="201685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319739" cy="201685"/>
              </a:xfrm>
              <a:custGeom>
                <a:avLst/>
                <a:gdLst/>
                <a:ahLst/>
                <a:cxnLst/>
                <a:rect r="r" b="b" t="t" l="l"/>
                <a:pathLst>
                  <a:path h="201685" w="319739">
                    <a:moveTo>
                      <a:pt x="0" y="0"/>
                    </a:moveTo>
                    <a:lnTo>
                      <a:pt x="319739" y="0"/>
                    </a:lnTo>
                    <a:lnTo>
                      <a:pt x="319739" y="201685"/>
                    </a:lnTo>
                    <a:lnTo>
                      <a:pt x="0" y="20168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E4B795">
                      <a:alpha val="100000"/>
                    </a:srgbClr>
                  </a:gs>
                  <a:gs pos="50000">
                    <a:srgbClr val="B2C6DA">
                      <a:alpha val="100000"/>
                    </a:srgbClr>
                  </a:gs>
                  <a:gs pos="100000">
                    <a:srgbClr val="57ABFF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0" y="-57150"/>
                <a:ext cx="319739" cy="2588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grpSp>
          <p:nvGrpSpPr>
            <p:cNvPr name="Group 51" id="51"/>
            <p:cNvGrpSpPr/>
            <p:nvPr/>
          </p:nvGrpSpPr>
          <p:grpSpPr>
            <a:xfrm rot="0">
              <a:off x="1999270" y="8683226"/>
              <a:ext cx="16242759" cy="2028069"/>
              <a:chOff x="0" y="0"/>
              <a:chExt cx="3208446" cy="400606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3208446" cy="400606"/>
              </a:xfrm>
              <a:custGeom>
                <a:avLst/>
                <a:gdLst/>
                <a:ahLst/>
                <a:cxnLst/>
                <a:rect r="r" b="b" t="t" l="l"/>
                <a:pathLst>
                  <a:path h="400606" w="3208446">
                    <a:moveTo>
                      <a:pt x="0" y="0"/>
                    </a:moveTo>
                    <a:lnTo>
                      <a:pt x="3208446" y="0"/>
                    </a:lnTo>
                    <a:lnTo>
                      <a:pt x="3208446" y="400606"/>
                    </a:lnTo>
                    <a:lnTo>
                      <a:pt x="0" y="40060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0" y="-171450"/>
                <a:ext cx="3208446" cy="5720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l" marL="0" indent="0" lvl="0">
                  <a:lnSpc>
                    <a:spcPts val="7685"/>
                  </a:lnSpc>
                  <a:spcBef>
                    <a:spcPct val="0"/>
                  </a:spcBef>
                </a:pPr>
                <a:r>
                  <a:rPr lang="en-US" b="true" sz="5489" spc="131" strike="noStrike" u="none">
                    <a:solidFill>
                      <a:srgbClr val="343434"/>
                    </a:solidFill>
                    <a:latin typeface="Telegraf Bold"/>
                    <a:ea typeface="Telegraf Bold"/>
                    <a:cs typeface="Telegraf Bold"/>
                    <a:sym typeface="Telegraf Bold"/>
                  </a:rPr>
                  <a:t>MỘT SỐ CÂU HỎI</a:t>
                </a:r>
              </a:p>
            </p:txBody>
          </p:sp>
        </p:grpSp>
        <p:sp>
          <p:nvSpPr>
            <p:cNvPr name="TextBox 54" id="54"/>
            <p:cNvSpPr txBox="true"/>
            <p:nvPr/>
          </p:nvSpPr>
          <p:spPr>
            <a:xfrm rot="0">
              <a:off x="137973" y="8971067"/>
              <a:ext cx="1861297" cy="12809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685"/>
                </a:lnSpc>
                <a:spcBef>
                  <a:spcPct val="0"/>
                </a:spcBef>
              </a:pPr>
              <a:r>
                <a:rPr lang="en-US" b="true" sz="5489" spc="131" strike="noStrike" u="none">
                  <a:solidFill>
                    <a:srgbClr val="34343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08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12105" y="5512812"/>
              <a:ext cx="1618677" cy="1021030"/>
              <a:chOff x="0" y="0"/>
              <a:chExt cx="319739" cy="201685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319739" cy="201685"/>
              </a:xfrm>
              <a:custGeom>
                <a:avLst/>
                <a:gdLst/>
                <a:ahLst/>
                <a:cxnLst/>
                <a:rect r="r" b="b" t="t" l="l"/>
                <a:pathLst>
                  <a:path h="201685" w="319739">
                    <a:moveTo>
                      <a:pt x="0" y="0"/>
                    </a:moveTo>
                    <a:lnTo>
                      <a:pt x="319739" y="0"/>
                    </a:lnTo>
                    <a:lnTo>
                      <a:pt x="319739" y="201685"/>
                    </a:lnTo>
                    <a:lnTo>
                      <a:pt x="0" y="20168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E4B795">
                      <a:alpha val="100000"/>
                    </a:srgbClr>
                  </a:gs>
                  <a:gs pos="50000">
                    <a:srgbClr val="B2C6DA">
                      <a:alpha val="100000"/>
                    </a:srgbClr>
                  </a:gs>
                  <a:gs pos="100000">
                    <a:srgbClr val="57ABFF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57150"/>
                <a:ext cx="319739" cy="2588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956738" y="5009293"/>
              <a:ext cx="10401001" cy="2028069"/>
              <a:chOff x="0" y="0"/>
              <a:chExt cx="2054519" cy="400606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2054519" cy="400606"/>
              </a:xfrm>
              <a:custGeom>
                <a:avLst/>
                <a:gdLst/>
                <a:ahLst/>
                <a:cxnLst/>
                <a:rect r="r" b="b" t="t" l="l"/>
                <a:pathLst>
                  <a:path h="400606" w="2054519">
                    <a:moveTo>
                      <a:pt x="0" y="0"/>
                    </a:moveTo>
                    <a:lnTo>
                      <a:pt x="2054519" y="0"/>
                    </a:lnTo>
                    <a:lnTo>
                      <a:pt x="2054519" y="400606"/>
                    </a:lnTo>
                    <a:lnTo>
                      <a:pt x="0" y="40060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0" y="-171450"/>
                <a:ext cx="2054519" cy="5720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l" marL="0" indent="0" lvl="0">
                  <a:lnSpc>
                    <a:spcPts val="7685"/>
                  </a:lnSpc>
                  <a:spcBef>
                    <a:spcPct val="0"/>
                  </a:spcBef>
                </a:pPr>
                <a:r>
                  <a:rPr lang="en-US" b="true" sz="5489" spc="131">
                    <a:solidFill>
                      <a:srgbClr val="343434"/>
                    </a:solidFill>
                    <a:latin typeface="Telegraf Bold"/>
                    <a:ea typeface="Telegraf Bold"/>
                    <a:cs typeface="Telegraf Bold"/>
                    <a:sym typeface="Telegraf Bold"/>
                  </a:rPr>
                  <a:t>HÌNH ẢNH DATASET</a:t>
                </a:r>
              </a:p>
            </p:txBody>
          </p:sp>
        </p:grpSp>
        <p:sp>
          <p:nvSpPr>
            <p:cNvPr name="TextBox 61" id="61"/>
            <p:cNvSpPr txBox="true"/>
            <p:nvPr/>
          </p:nvSpPr>
          <p:spPr>
            <a:xfrm rot="0">
              <a:off x="150078" y="5297134"/>
              <a:ext cx="1806659" cy="12809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685"/>
                </a:lnSpc>
                <a:spcBef>
                  <a:spcPct val="0"/>
                </a:spcBef>
              </a:pPr>
              <a:r>
                <a:rPr lang="en-US" b="true" sz="5489" spc="131" strike="noStrike" u="none">
                  <a:solidFill>
                    <a:srgbClr val="34343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05</a:t>
              </a: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1295927" y="255375"/>
            <a:ext cx="9407130" cy="773325"/>
            <a:chOff x="0" y="0"/>
            <a:chExt cx="12542840" cy="1031100"/>
          </a:xfrm>
        </p:grpSpPr>
        <p:sp>
          <p:nvSpPr>
            <p:cNvPr name="TextBox 63" id="63"/>
            <p:cNvSpPr txBox="true"/>
            <p:nvPr/>
          </p:nvSpPr>
          <p:spPr>
            <a:xfrm rot="0">
              <a:off x="0" y="200520"/>
              <a:ext cx="3323932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 strike="noStrike" u="none">
                  <a:solidFill>
                    <a:srgbClr val="164B82"/>
                  </a:solidFill>
                  <a:latin typeface="Montaser Arabic Extra-Light"/>
                  <a:ea typeface="Montaser Arabic Extra-Light"/>
                  <a:cs typeface="Montaser Arabic Extra-Light"/>
                  <a:sym typeface="Montaser Arabic Extra-Light"/>
                </a:rPr>
                <a:t>Nhóm 11</a:t>
              </a:r>
            </a:p>
          </p:txBody>
        </p:sp>
        <p:sp>
          <p:nvSpPr>
            <p:cNvPr name="TextBox 64" id="64"/>
            <p:cNvSpPr txBox="true"/>
            <p:nvPr/>
          </p:nvSpPr>
          <p:spPr>
            <a:xfrm rot="0">
              <a:off x="4032707" y="200520"/>
              <a:ext cx="4932001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 strike="noStrike" u="none">
                  <a:solidFill>
                    <a:srgbClr val="164B82"/>
                  </a:solidFill>
                  <a:latin typeface="Montaser Arabic Extra-Light"/>
                  <a:ea typeface="Montaser Arabic Extra-Light"/>
                  <a:cs typeface="Montaser Arabic Extra-Light"/>
                  <a:sym typeface="Montaser Arabic Extra-Light"/>
                </a:rPr>
                <a:t>Nhập môn Khoa học Dữ liệu</a:t>
              </a:r>
            </a:p>
          </p:txBody>
        </p:sp>
        <p:grpSp>
          <p:nvGrpSpPr>
            <p:cNvPr name="Group 65" id="65"/>
            <p:cNvGrpSpPr/>
            <p:nvPr/>
          </p:nvGrpSpPr>
          <p:grpSpPr>
            <a:xfrm rot="5400000">
              <a:off x="5842723" y="-5842723"/>
              <a:ext cx="857393" cy="12542840"/>
              <a:chOff x="0" y="0"/>
              <a:chExt cx="169362" cy="2477598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169362" cy="2477598"/>
              </a:xfrm>
              <a:custGeom>
                <a:avLst/>
                <a:gdLst/>
                <a:ahLst/>
                <a:cxnLst/>
                <a:rect r="r" b="b" t="t" l="l"/>
                <a:pathLst>
                  <a:path h="2477598" w="169362">
                    <a:moveTo>
                      <a:pt x="84681" y="0"/>
                    </a:moveTo>
                    <a:lnTo>
                      <a:pt x="84681" y="0"/>
                    </a:lnTo>
                    <a:cubicBezTo>
                      <a:pt x="107140" y="0"/>
                      <a:pt x="128678" y="8922"/>
                      <a:pt x="144559" y="24802"/>
                    </a:cubicBezTo>
                    <a:cubicBezTo>
                      <a:pt x="160440" y="40683"/>
                      <a:pt x="169362" y="62222"/>
                      <a:pt x="169362" y="84681"/>
                    </a:cubicBezTo>
                    <a:lnTo>
                      <a:pt x="169362" y="2392917"/>
                    </a:lnTo>
                    <a:cubicBezTo>
                      <a:pt x="169362" y="2439685"/>
                      <a:pt x="131449" y="2477598"/>
                      <a:pt x="84681" y="2477598"/>
                    </a:cubicBezTo>
                    <a:lnTo>
                      <a:pt x="84681" y="2477598"/>
                    </a:lnTo>
                    <a:cubicBezTo>
                      <a:pt x="37913" y="2477598"/>
                      <a:pt x="0" y="2439685"/>
                      <a:pt x="0" y="2392917"/>
                    </a:cubicBezTo>
                    <a:lnTo>
                      <a:pt x="0" y="84681"/>
                    </a:lnTo>
                    <a:cubicBezTo>
                      <a:pt x="0" y="37913"/>
                      <a:pt x="37913" y="0"/>
                      <a:pt x="8468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164B82"/>
                </a:solidFill>
                <a:prstDash val="solid"/>
                <a:round/>
              </a:ln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0" y="-57150"/>
                <a:ext cx="169362" cy="253474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TextBox 68" id="68"/>
            <p:cNvSpPr txBox="true"/>
            <p:nvPr/>
          </p:nvSpPr>
          <p:spPr>
            <a:xfrm rot="0">
              <a:off x="9107851" y="168347"/>
              <a:ext cx="2922129" cy="862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 strike="noStrike" u="none">
                  <a:solidFill>
                    <a:srgbClr val="164B82"/>
                  </a:solidFill>
                  <a:latin typeface="Montaser Arabic Extra-Light"/>
                  <a:ea typeface="Montaser Arabic Extra-Light"/>
                  <a:cs typeface="Montaser Arabic Extra-Light"/>
                  <a:sym typeface="Montaser Arabic Extra-Light"/>
                </a:rPr>
                <a:t>CQ2023/21</a:t>
              </a:r>
            </a:p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  <p:transition spd="fast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84366" y="-1968064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22743" y="44026"/>
            <a:ext cx="7501837" cy="11072020"/>
            <a:chOff x="0" y="0"/>
            <a:chExt cx="1975792" cy="2916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75793" cy="2916088"/>
            </a:xfrm>
            <a:custGeom>
              <a:avLst/>
              <a:gdLst/>
              <a:ahLst/>
              <a:cxnLst/>
              <a:rect r="r" b="b" t="t" l="l"/>
              <a:pathLst>
                <a:path h="2916088" w="1975793">
                  <a:moveTo>
                    <a:pt x="0" y="0"/>
                  </a:moveTo>
                  <a:lnTo>
                    <a:pt x="1975793" y="0"/>
                  </a:lnTo>
                  <a:lnTo>
                    <a:pt x="1975793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975792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431877" y="6332344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1685048" y="4756838"/>
            <a:ext cx="9407130" cy="773325"/>
            <a:chOff x="0" y="0"/>
            <a:chExt cx="12542840" cy="103110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200520"/>
              <a:ext cx="3323932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 strike="noStrike" u="none">
                  <a:solidFill>
                    <a:srgbClr val="FFFFFF"/>
                  </a:solidFill>
                  <a:latin typeface="Montaser Arabic Extra-Light"/>
                  <a:ea typeface="Montaser Arabic Extra-Light"/>
                  <a:cs typeface="Montaser Arabic Extra-Light"/>
                  <a:sym typeface="Montaser Arabic Extra-Light"/>
                </a:rPr>
                <a:t>Nhóm 11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4032707" y="200520"/>
              <a:ext cx="4932001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 strike="noStrike" u="none">
                  <a:solidFill>
                    <a:srgbClr val="FFFFFF"/>
                  </a:solidFill>
                  <a:latin typeface="Montaser Arabic Extra-Light"/>
                  <a:ea typeface="Montaser Arabic Extra-Light"/>
                  <a:cs typeface="Montaser Arabic Extra-Light"/>
                  <a:sym typeface="Montaser Arabic Extra-Light"/>
                </a:rPr>
                <a:t>Nhập môn Khoa học Dữ liệu</a:t>
              </a:r>
            </a:p>
          </p:txBody>
        </p:sp>
        <p:grpSp>
          <p:nvGrpSpPr>
            <p:cNvPr name="Group 10" id="10"/>
            <p:cNvGrpSpPr/>
            <p:nvPr/>
          </p:nvGrpSpPr>
          <p:grpSpPr>
            <a:xfrm rot="5400000">
              <a:off x="5844443" y="-5844443"/>
              <a:ext cx="853955" cy="12542840"/>
              <a:chOff x="0" y="0"/>
              <a:chExt cx="168682" cy="2477598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68682" cy="2477598"/>
              </a:xfrm>
              <a:custGeom>
                <a:avLst/>
                <a:gdLst/>
                <a:ahLst/>
                <a:cxnLst/>
                <a:rect r="r" b="b" t="t" l="l"/>
                <a:pathLst>
                  <a:path h="2477598" w="168682">
                    <a:moveTo>
                      <a:pt x="84341" y="0"/>
                    </a:moveTo>
                    <a:lnTo>
                      <a:pt x="84341" y="0"/>
                    </a:lnTo>
                    <a:cubicBezTo>
                      <a:pt x="130922" y="0"/>
                      <a:pt x="168682" y="37761"/>
                      <a:pt x="168682" y="84341"/>
                    </a:cubicBezTo>
                    <a:lnTo>
                      <a:pt x="168682" y="2393257"/>
                    </a:lnTo>
                    <a:cubicBezTo>
                      <a:pt x="168682" y="2415625"/>
                      <a:pt x="159797" y="2437078"/>
                      <a:pt x="143979" y="2452895"/>
                    </a:cubicBezTo>
                    <a:cubicBezTo>
                      <a:pt x="128162" y="2468712"/>
                      <a:pt x="106710" y="2477598"/>
                      <a:pt x="84341" y="2477598"/>
                    </a:cubicBezTo>
                    <a:lnTo>
                      <a:pt x="84341" y="2477598"/>
                    </a:lnTo>
                    <a:cubicBezTo>
                      <a:pt x="61973" y="2477598"/>
                      <a:pt x="40520" y="2468712"/>
                      <a:pt x="24703" y="2452895"/>
                    </a:cubicBezTo>
                    <a:cubicBezTo>
                      <a:pt x="8886" y="2437078"/>
                      <a:pt x="0" y="2415625"/>
                      <a:pt x="0" y="2393257"/>
                    </a:cubicBezTo>
                    <a:lnTo>
                      <a:pt x="0" y="84341"/>
                    </a:lnTo>
                    <a:cubicBezTo>
                      <a:pt x="0" y="61973"/>
                      <a:pt x="8886" y="40520"/>
                      <a:pt x="24703" y="24703"/>
                    </a:cubicBezTo>
                    <a:cubicBezTo>
                      <a:pt x="40520" y="8886"/>
                      <a:pt x="61973" y="0"/>
                      <a:pt x="8434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168682" cy="253474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9107851" y="168347"/>
              <a:ext cx="2922129" cy="862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 strike="noStrike" u="none">
                  <a:solidFill>
                    <a:srgbClr val="FFFFFF"/>
                  </a:solidFill>
                  <a:latin typeface="Montaser Arabic Extra-Light"/>
                  <a:ea typeface="Montaser Arabic Extra-Light"/>
                  <a:cs typeface="Montaser Arabic Extra-Light"/>
                  <a:sym typeface="Montaser Arabic Extra-Light"/>
                </a:rPr>
                <a:t>CQ2023/21</a:t>
              </a:r>
            </a:p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2859" y="4874374"/>
            <a:ext cx="5727739" cy="2915940"/>
          </a:xfrm>
          <a:custGeom>
            <a:avLst/>
            <a:gdLst/>
            <a:ahLst/>
            <a:cxnLst/>
            <a:rect r="r" b="b" t="t" l="l"/>
            <a:pathLst>
              <a:path h="2915940" w="5727739">
                <a:moveTo>
                  <a:pt x="0" y="0"/>
                </a:moveTo>
                <a:lnTo>
                  <a:pt x="5727739" y="0"/>
                </a:lnTo>
                <a:lnTo>
                  <a:pt x="5727739" y="2915940"/>
                </a:lnTo>
                <a:lnTo>
                  <a:pt x="0" y="2915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8366914" y="4854067"/>
            <a:ext cx="8896231" cy="4965818"/>
            <a:chOff x="0" y="0"/>
            <a:chExt cx="11861641" cy="6621091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57150"/>
              <a:ext cx="11861641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b="true" sz="2599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1. </a:t>
              </a:r>
              <a:r>
                <a:rPr lang="en-US" b="true" sz="2599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Nguồn: </a:t>
              </a:r>
              <a:r>
                <a:rPr lang="en-US" sz="2599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Open-Meteo API (Dữ liệu vệ tinh &amp; trạm quan trắc)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false" flipV="false" rot="0">
              <a:off x="530004" y="967958"/>
              <a:ext cx="11200371" cy="5653133"/>
            </a:xfrm>
            <a:custGeom>
              <a:avLst/>
              <a:gdLst/>
              <a:ahLst/>
              <a:cxnLst/>
              <a:rect r="r" b="b" t="t" l="l"/>
              <a:pathLst>
                <a:path h="5653133" w="11200371">
                  <a:moveTo>
                    <a:pt x="0" y="0"/>
                  </a:moveTo>
                  <a:lnTo>
                    <a:pt x="11200371" y="0"/>
                  </a:lnTo>
                  <a:lnTo>
                    <a:pt x="11200371" y="5653133"/>
                  </a:lnTo>
                  <a:lnTo>
                    <a:pt x="0" y="5653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-988633" y="-146732"/>
            <a:ext cx="6026397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01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540760" y="379801"/>
            <a:ext cx="10548538" cy="4316478"/>
            <a:chOff x="0" y="0"/>
            <a:chExt cx="14064718" cy="5755304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433414" y="4981661"/>
              <a:ext cx="11205092" cy="7736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4899"/>
                </a:lnSpc>
                <a:spcBef>
                  <a:spcPct val="0"/>
                </a:spcBef>
              </a:pPr>
              <a:r>
                <a:rPr lang="en-US" b="true" sz="3499" strike="noStrike" u="none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Phạm vi dữ liệu: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-352425"/>
              <a:ext cx="14064718" cy="27827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6799"/>
                </a:lnSpc>
                <a:spcBef>
                  <a:spcPct val="0"/>
                </a:spcBef>
              </a:pPr>
              <a:r>
                <a:rPr lang="en-US" b="true" sz="11999" spc="599" strike="noStrike" u="none">
                  <a:solidFill>
                    <a:srgbClr val="34343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TỔNG QUAN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433414" y="2363670"/>
              <a:ext cx="13631303" cy="24246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99"/>
                </a:lnSpc>
                <a:spcBef>
                  <a:spcPct val="0"/>
                </a:spcBef>
              </a:pPr>
              <a:r>
                <a:rPr lang="en-US" b="true" sz="3499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Bài toán:</a:t>
              </a:r>
              <a:r>
                <a:rPr lang="en-US" sz="3499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 Xây dựng mô hình Time Series Regression dự báo nồng độ PM2.5 nhằm ước tính chỉ số AQI tại các đô thị Việt Nam</a:t>
              </a:r>
            </a:p>
          </p:txBody>
        </p:sp>
      </p:grpSp>
    </p:spTree>
  </p:cSld>
  <p:clrMapOvr>
    <a:masterClrMapping/>
  </p:clrMapOvr>
  <p:transition spd="fast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84366" y="-1968064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08865" y="-392510"/>
            <a:ext cx="7501837" cy="11072020"/>
            <a:chOff x="0" y="0"/>
            <a:chExt cx="1975792" cy="2916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75793" cy="2916088"/>
            </a:xfrm>
            <a:custGeom>
              <a:avLst/>
              <a:gdLst/>
              <a:ahLst/>
              <a:cxnLst/>
              <a:rect r="r" b="b" t="t" l="l"/>
              <a:pathLst>
                <a:path h="2916088" w="1975793">
                  <a:moveTo>
                    <a:pt x="0" y="0"/>
                  </a:moveTo>
                  <a:lnTo>
                    <a:pt x="1975793" y="0"/>
                  </a:lnTo>
                  <a:lnTo>
                    <a:pt x="1975793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975792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431877" y="6332344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988633" y="-146732"/>
            <a:ext cx="6026397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01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711579" y="340525"/>
            <a:ext cx="10548538" cy="4383791"/>
            <a:chOff x="0" y="0"/>
            <a:chExt cx="14064718" cy="5845055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433414" y="5071412"/>
              <a:ext cx="11205092" cy="7736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4899"/>
                </a:lnSpc>
                <a:spcBef>
                  <a:spcPct val="0"/>
                </a:spcBef>
              </a:pPr>
              <a:r>
                <a:rPr lang="en-US" b="true" sz="3499" strike="noStrike" u="none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Phạm vi dữ liệu: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352425"/>
              <a:ext cx="14064718" cy="27827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6799"/>
                </a:lnSpc>
                <a:spcBef>
                  <a:spcPct val="0"/>
                </a:spcBef>
              </a:pPr>
              <a:r>
                <a:rPr lang="en-US" b="true" sz="11999" spc="599" strike="noStrike" u="none">
                  <a:solidFill>
                    <a:srgbClr val="34343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TỔNG QUAN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433414" y="2363670"/>
              <a:ext cx="13631303" cy="24246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99"/>
                </a:lnSpc>
                <a:spcBef>
                  <a:spcPct val="0"/>
                </a:spcBef>
              </a:pPr>
              <a:r>
                <a:rPr lang="en-US" b="true" sz="3499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Bài toán:</a:t>
              </a:r>
              <a:r>
                <a:rPr lang="en-US" sz="3499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 Xây dựng mô hình </a:t>
              </a:r>
              <a:r>
                <a:rPr lang="en-US" sz="3499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Time Series Regression</a:t>
              </a:r>
              <a:r>
                <a:rPr lang="en-US" sz="3499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 dự báo nồng độ PM2.5 nhằm ước tính chỉ số AQI tại các đô thị Việt Nam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940374" y="4901680"/>
            <a:ext cx="9668253" cy="5385320"/>
            <a:chOff x="0" y="0"/>
            <a:chExt cx="12891004" cy="718042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591765" y="1131147"/>
              <a:ext cx="5882924" cy="6049279"/>
            </a:xfrm>
            <a:custGeom>
              <a:avLst/>
              <a:gdLst/>
              <a:ahLst/>
              <a:cxnLst/>
              <a:rect r="r" b="b" t="t" l="l"/>
              <a:pathLst>
                <a:path h="6049279" w="5882924">
                  <a:moveTo>
                    <a:pt x="0" y="0"/>
                  </a:moveTo>
                  <a:lnTo>
                    <a:pt x="5882924" y="0"/>
                  </a:lnTo>
                  <a:lnTo>
                    <a:pt x="5882924" y="6049280"/>
                  </a:lnTo>
                  <a:lnTo>
                    <a:pt x="0" y="6049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292525" y="-57150"/>
              <a:ext cx="12598479" cy="1188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b="true" sz="2599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2. </a:t>
              </a:r>
              <a:r>
                <a:rPr lang="en-US" b="true" sz="2599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Không gian: </a:t>
              </a:r>
              <a:r>
                <a:rPr lang="en-US" sz="2599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34 Tỉnh/Thành phố trọng điểm (đại diện cho cấu trúc hành chính mới sau sáp nhập)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431547"/>
              <a:ext cx="6117680" cy="1188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b="true" sz="2599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3. </a:t>
              </a:r>
              <a:r>
                <a:rPr lang="en-US" b="true" sz="2599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Thời gian: </a:t>
              </a:r>
              <a:r>
                <a:rPr lang="en-US" sz="2599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01/2023 - Nay (Dữ liệu theo giờ - Hourly)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-5400000">
            <a:off x="1685048" y="4756838"/>
            <a:ext cx="9407130" cy="773325"/>
            <a:chOff x="0" y="0"/>
            <a:chExt cx="12542840" cy="1031100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200520"/>
              <a:ext cx="3323932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 strike="noStrike" u="none">
                  <a:solidFill>
                    <a:srgbClr val="FFFFFF"/>
                  </a:solidFill>
                  <a:latin typeface="Montaser Arabic Extra-Light"/>
                  <a:ea typeface="Montaser Arabic Extra-Light"/>
                  <a:cs typeface="Montaser Arabic Extra-Light"/>
                  <a:sym typeface="Montaser Arabic Extra-Light"/>
                </a:rPr>
                <a:t>Nhóm 11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4032707" y="200520"/>
              <a:ext cx="4932001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 strike="noStrike" u="none">
                  <a:solidFill>
                    <a:srgbClr val="FFFFFF"/>
                  </a:solidFill>
                  <a:latin typeface="Montaser Arabic Extra-Light"/>
                  <a:ea typeface="Montaser Arabic Extra-Light"/>
                  <a:cs typeface="Montaser Arabic Extra-Light"/>
                  <a:sym typeface="Montaser Arabic Extra-Light"/>
                </a:rPr>
                <a:t>Nhập môn Khoa học Dữ liệu</a:t>
              </a:r>
            </a:p>
          </p:txBody>
        </p:sp>
        <p:grpSp>
          <p:nvGrpSpPr>
            <p:cNvPr name="Group 19" id="19"/>
            <p:cNvGrpSpPr/>
            <p:nvPr/>
          </p:nvGrpSpPr>
          <p:grpSpPr>
            <a:xfrm rot="5400000">
              <a:off x="5844443" y="-5844443"/>
              <a:ext cx="853955" cy="12542840"/>
              <a:chOff x="0" y="0"/>
              <a:chExt cx="168682" cy="2477598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68682" cy="2477598"/>
              </a:xfrm>
              <a:custGeom>
                <a:avLst/>
                <a:gdLst/>
                <a:ahLst/>
                <a:cxnLst/>
                <a:rect r="r" b="b" t="t" l="l"/>
                <a:pathLst>
                  <a:path h="2477598" w="168682">
                    <a:moveTo>
                      <a:pt x="84341" y="0"/>
                    </a:moveTo>
                    <a:lnTo>
                      <a:pt x="84341" y="0"/>
                    </a:lnTo>
                    <a:cubicBezTo>
                      <a:pt x="130922" y="0"/>
                      <a:pt x="168682" y="37761"/>
                      <a:pt x="168682" y="84341"/>
                    </a:cubicBezTo>
                    <a:lnTo>
                      <a:pt x="168682" y="2393257"/>
                    </a:lnTo>
                    <a:cubicBezTo>
                      <a:pt x="168682" y="2415625"/>
                      <a:pt x="159797" y="2437078"/>
                      <a:pt x="143979" y="2452895"/>
                    </a:cubicBezTo>
                    <a:cubicBezTo>
                      <a:pt x="128162" y="2468712"/>
                      <a:pt x="106710" y="2477598"/>
                      <a:pt x="84341" y="2477598"/>
                    </a:cubicBezTo>
                    <a:lnTo>
                      <a:pt x="84341" y="2477598"/>
                    </a:lnTo>
                    <a:cubicBezTo>
                      <a:pt x="61973" y="2477598"/>
                      <a:pt x="40520" y="2468712"/>
                      <a:pt x="24703" y="2452895"/>
                    </a:cubicBezTo>
                    <a:cubicBezTo>
                      <a:pt x="8886" y="2437078"/>
                      <a:pt x="0" y="2415625"/>
                      <a:pt x="0" y="2393257"/>
                    </a:cubicBezTo>
                    <a:lnTo>
                      <a:pt x="0" y="84341"/>
                    </a:lnTo>
                    <a:cubicBezTo>
                      <a:pt x="0" y="61973"/>
                      <a:pt x="8886" y="40520"/>
                      <a:pt x="24703" y="24703"/>
                    </a:cubicBezTo>
                    <a:cubicBezTo>
                      <a:pt x="40520" y="8886"/>
                      <a:pt x="61973" y="0"/>
                      <a:pt x="8434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57150"/>
                <a:ext cx="168682" cy="253474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9107851" y="168347"/>
              <a:ext cx="2922129" cy="862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 strike="noStrike" u="none">
                  <a:solidFill>
                    <a:srgbClr val="FFFFFF"/>
                  </a:solidFill>
                  <a:latin typeface="Montaser Arabic Extra-Light"/>
                  <a:ea typeface="Montaser Arabic Extra-Light"/>
                  <a:cs typeface="Montaser Arabic Extra-Light"/>
                  <a:sym typeface="Montaser Arabic Extra-Light"/>
                </a:rPr>
                <a:t>CQ2023/21</a:t>
              </a:r>
            </a:p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416932" y="4901680"/>
            <a:ext cx="5155216" cy="4114800"/>
          </a:xfrm>
          <a:custGeom>
            <a:avLst/>
            <a:gdLst/>
            <a:ahLst/>
            <a:cxnLst/>
            <a:rect r="r" b="b" t="t" l="l"/>
            <a:pathLst>
              <a:path h="4114800" w="5155216">
                <a:moveTo>
                  <a:pt x="0" y="0"/>
                </a:moveTo>
                <a:lnTo>
                  <a:pt x="5155216" y="0"/>
                </a:lnTo>
                <a:lnTo>
                  <a:pt x="51552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5008">
            <a:off x="-467361" y="-2757747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49" y="0"/>
                </a:lnTo>
                <a:lnTo>
                  <a:pt x="12701349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86204" y="6250419"/>
            <a:ext cx="11514218" cy="8506128"/>
          </a:xfrm>
          <a:custGeom>
            <a:avLst/>
            <a:gdLst/>
            <a:ahLst/>
            <a:cxnLst/>
            <a:rect r="r" b="b" t="t" l="l"/>
            <a:pathLst>
              <a:path h="8506128" w="11514218">
                <a:moveTo>
                  <a:pt x="0" y="0"/>
                </a:moveTo>
                <a:lnTo>
                  <a:pt x="11514218" y="0"/>
                </a:lnTo>
                <a:lnTo>
                  <a:pt x="11514218" y="8506128"/>
                </a:lnTo>
                <a:lnTo>
                  <a:pt x="0" y="8506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450062" y="457901"/>
            <a:ext cx="9407130" cy="773325"/>
            <a:chOff x="0" y="0"/>
            <a:chExt cx="12542840" cy="103110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00520"/>
              <a:ext cx="3323932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 strike="noStrike" u="none">
                  <a:solidFill>
                    <a:srgbClr val="164B82"/>
                  </a:solidFill>
                  <a:latin typeface="Montaser Arabic Extra-Light"/>
                  <a:ea typeface="Montaser Arabic Extra-Light"/>
                  <a:cs typeface="Montaser Arabic Extra-Light"/>
                  <a:sym typeface="Montaser Arabic Extra-Light"/>
                </a:rPr>
                <a:t>Nhóm 11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4032707" y="200520"/>
              <a:ext cx="4932001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 strike="noStrike" u="none">
                  <a:solidFill>
                    <a:srgbClr val="164B82"/>
                  </a:solidFill>
                  <a:latin typeface="Montaser Arabic Extra-Light"/>
                  <a:ea typeface="Montaser Arabic Extra-Light"/>
                  <a:cs typeface="Montaser Arabic Extra-Light"/>
                  <a:sym typeface="Montaser Arabic Extra-Light"/>
                </a:rPr>
                <a:t>Nhập môn Khoa học Dữ liệu</a:t>
              </a:r>
            </a:p>
          </p:txBody>
        </p:sp>
        <p:grpSp>
          <p:nvGrpSpPr>
            <p:cNvPr name="Group 7" id="7"/>
            <p:cNvGrpSpPr/>
            <p:nvPr/>
          </p:nvGrpSpPr>
          <p:grpSpPr>
            <a:xfrm rot="5400000">
              <a:off x="5842723" y="-5842723"/>
              <a:ext cx="857393" cy="12542840"/>
              <a:chOff x="0" y="0"/>
              <a:chExt cx="169362" cy="247759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69362" cy="2477598"/>
              </a:xfrm>
              <a:custGeom>
                <a:avLst/>
                <a:gdLst/>
                <a:ahLst/>
                <a:cxnLst/>
                <a:rect r="r" b="b" t="t" l="l"/>
                <a:pathLst>
                  <a:path h="2477598" w="169362">
                    <a:moveTo>
                      <a:pt x="84681" y="0"/>
                    </a:moveTo>
                    <a:lnTo>
                      <a:pt x="84681" y="0"/>
                    </a:lnTo>
                    <a:cubicBezTo>
                      <a:pt x="107140" y="0"/>
                      <a:pt x="128678" y="8922"/>
                      <a:pt x="144559" y="24802"/>
                    </a:cubicBezTo>
                    <a:cubicBezTo>
                      <a:pt x="160440" y="40683"/>
                      <a:pt x="169362" y="62222"/>
                      <a:pt x="169362" y="84681"/>
                    </a:cubicBezTo>
                    <a:lnTo>
                      <a:pt x="169362" y="2392917"/>
                    </a:lnTo>
                    <a:cubicBezTo>
                      <a:pt x="169362" y="2439685"/>
                      <a:pt x="131449" y="2477598"/>
                      <a:pt x="84681" y="2477598"/>
                    </a:cubicBezTo>
                    <a:lnTo>
                      <a:pt x="84681" y="2477598"/>
                    </a:lnTo>
                    <a:cubicBezTo>
                      <a:pt x="37913" y="2477598"/>
                      <a:pt x="0" y="2439685"/>
                      <a:pt x="0" y="2392917"/>
                    </a:cubicBezTo>
                    <a:lnTo>
                      <a:pt x="0" y="84681"/>
                    </a:lnTo>
                    <a:cubicBezTo>
                      <a:pt x="0" y="37913"/>
                      <a:pt x="37913" y="0"/>
                      <a:pt x="8468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164B82"/>
                </a:solidFill>
                <a:prstDash val="solid"/>
                <a:round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169362" cy="253474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9107851" y="168347"/>
              <a:ext cx="2922129" cy="862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 strike="noStrike" u="none">
                  <a:solidFill>
                    <a:srgbClr val="164B82"/>
                  </a:solidFill>
                  <a:latin typeface="Montaser Arabic Extra-Light"/>
                  <a:ea typeface="Montaser Arabic Extra-Light"/>
                  <a:cs typeface="Montaser Arabic Extra-Light"/>
                  <a:sym typeface="Montaser Arabic Extra-Light"/>
                </a:rPr>
                <a:t>CQ2023/21</a:t>
              </a:r>
            </a:p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838226" y="3034058"/>
            <a:ext cx="6273211" cy="3892828"/>
          </a:xfrm>
          <a:custGeom>
            <a:avLst/>
            <a:gdLst/>
            <a:ahLst/>
            <a:cxnLst/>
            <a:rect r="r" b="b" t="t" l="l"/>
            <a:pathLst>
              <a:path h="3892828" w="6273211">
                <a:moveTo>
                  <a:pt x="0" y="0"/>
                </a:moveTo>
                <a:lnTo>
                  <a:pt x="6273210" y="0"/>
                </a:lnTo>
                <a:lnTo>
                  <a:pt x="6273210" y="3892828"/>
                </a:lnTo>
                <a:lnTo>
                  <a:pt x="0" y="38928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526501"/>
            <a:ext cx="13942643" cy="1317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93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ĐỘNG LỰC THỰC HIỆN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04535" y="7058865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176161"/>
            <a:ext cx="7661662" cy="5828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899"/>
              </a:lnSpc>
              <a:spcBef>
                <a:spcPct val="0"/>
              </a:spcBef>
            </a:pPr>
            <a:r>
              <a:rPr lang="en-US" b="true" sz="3499" strike="noStrike" u="none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Thực trạng báo động:</a:t>
            </a:r>
          </a:p>
          <a:p>
            <a:pPr algn="just" marL="0" indent="0" lvl="0">
              <a:lnSpc>
                <a:spcPts val="4619"/>
              </a:lnSpc>
              <a:spcBef>
                <a:spcPct val="0"/>
              </a:spcBef>
            </a:pPr>
          </a:p>
          <a:p>
            <a:pPr algn="just" marL="712462" indent="-356231" lvl="1">
              <a:lnSpc>
                <a:spcPts val="4619"/>
              </a:lnSpc>
              <a:buFont typeface="Arial"/>
              <a:buChar char="•"/>
            </a:pPr>
            <a:r>
              <a:rPr lang="en-US" sz="3299" strike="noStrike" u="none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Việt Nam thường xuyên lọt Top các quốc gia ô nhiễm không khí nhất thế giới (theo IQAir).</a:t>
            </a:r>
          </a:p>
          <a:p>
            <a:pPr algn="just">
              <a:lnSpc>
                <a:spcPts val="4619"/>
              </a:lnSpc>
            </a:pPr>
          </a:p>
          <a:p>
            <a:pPr algn="just" marL="712462" indent="-356231" lvl="1">
              <a:lnSpc>
                <a:spcPts val="4619"/>
              </a:lnSpc>
              <a:buFont typeface="Arial"/>
              <a:buChar char="•"/>
            </a:pPr>
            <a:r>
              <a:rPr lang="en-US" sz="3299" strike="noStrike" u="none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Hơn 60.000 ca tử vong mỗi năm tại VN liên quan đến ô nhiễm không khí (theo WHO).</a:t>
            </a:r>
          </a:p>
          <a:p>
            <a:pPr algn="just" marL="0" indent="0" lvl="0">
              <a:lnSpc>
                <a:spcPts val="461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5008">
            <a:off x="-467361" y="-2757747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49" y="0"/>
                </a:lnTo>
                <a:lnTo>
                  <a:pt x="12701349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86204" y="6250419"/>
            <a:ext cx="11514218" cy="8506128"/>
          </a:xfrm>
          <a:custGeom>
            <a:avLst/>
            <a:gdLst/>
            <a:ahLst/>
            <a:cxnLst/>
            <a:rect r="r" b="b" t="t" l="l"/>
            <a:pathLst>
              <a:path h="8506128" w="11514218">
                <a:moveTo>
                  <a:pt x="0" y="0"/>
                </a:moveTo>
                <a:lnTo>
                  <a:pt x="11514218" y="0"/>
                </a:lnTo>
                <a:lnTo>
                  <a:pt x="11514218" y="8506128"/>
                </a:lnTo>
                <a:lnTo>
                  <a:pt x="0" y="8506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337959" y="457901"/>
            <a:ext cx="9407130" cy="773325"/>
            <a:chOff x="0" y="0"/>
            <a:chExt cx="12542840" cy="103110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00520"/>
              <a:ext cx="3323932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 strike="noStrike" u="none">
                  <a:solidFill>
                    <a:srgbClr val="164B82"/>
                  </a:solidFill>
                  <a:latin typeface="Montaser Arabic Extra-Light"/>
                  <a:ea typeface="Montaser Arabic Extra-Light"/>
                  <a:cs typeface="Montaser Arabic Extra-Light"/>
                  <a:sym typeface="Montaser Arabic Extra-Light"/>
                </a:rPr>
                <a:t>Nhóm 11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4032707" y="200520"/>
              <a:ext cx="4932001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 strike="noStrike" u="none">
                  <a:solidFill>
                    <a:srgbClr val="164B82"/>
                  </a:solidFill>
                  <a:latin typeface="Montaser Arabic Extra-Light"/>
                  <a:ea typeface="Montaser Arabic Extra-Light"/>
                  <a:cs typeface="Montaser Arabic Extra-Light"/>
                  <a:sym typeface="Montaser Arabic Extra-Light"/>
                </a:rPr>
                <a:t>Nhập môn Khoa học Dữ liệu</a:t>
              </a:r>
            </a:p>
          </p:txBody>
        </p:sp>
        <p:grpSp>
          <p:nvGrpSpPr>
            <p:cNvPr name="Group 7" id="7"/>
            <p:cNvGrpSpPr/>
            <p:nvPr/>
          </p:nvGrpSpPr>
          <p:grpSpPr>
            <a:xfrm rot="5400000">
              <a:off x="5842723" y="-5842723"/>
              <a:ext cx="857393" cy="12542840"/>
              <a:chOff x="0" y="0"/>
              <a:chExt cx="169362" cy="247759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69362" cy="2477598"/>
              </a:xfrm>
              <a:custGeom>
                <a:avLst/>
                <a:gdLst/>
                <a:ahLst/>
                <a:cxnLst/>
                <a:rect r="r" b="b" t="t" l="l"/>
                <a:pathLst>
                  <a:path h="2477598" w="169362">
                    <a:moveTo>
                      <a:pt x="84681" y="0"/>
                    </a:moveTo>
                    <a:lnTo>
                      <a:pt x="84681" y="0"/>
                    </a:lnTo>
                    <a:cubicBezTo>
                      <a:pt x="107140" y="0"/>
                      <a:pt x="128678" y="8922"/>
                      <a:pt x="144559" y="24802"/>
                    </a:cubicBezTo>
                    <a:cubicBezTo>
                      <a:pt x="160440" y="40683"/>
                      <a:pt x="169362" y="62222"/>
                      <a:pt x="169362" y="84681"/>
                    </a:cubicBezTo>
                    <a:lnTo>
                      <a:pt x="169362" y="2392917"/>
                    </a:lnTo>
                    <a:cubicBezTo>
                      <a:pt x="169362" y="2439685"/>
                      <a:pt x="131449" y="2477598"/>
                      <a:pt x="84681" y="2477598"/>
                    </a:cubicBezTo>
                    <a:lnTo>
                      <a:pt x="84681" y="2477598"/>
                    </a:lnTo>
                    <a:cubicBezTo>
                      <a:pt x="37913" y="2477598"/>
                      <a:pt x="0" y="2439685"/>
                      <a:pt x="0" y="2392917"/>
                    </a:cubicBezTo>
                    <a:lnTo>
                      <a:pt x="0" y="84681"/>
                    </a:lnTo>
                    <a:cubicBezTo>
                      <a:pt x="0" y="37913"/>
                      <a:pt x="37913" y="0"/>
                      <a:pt x="8468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164B82"/>
                </a:solidFill>
                <a:prstDash val="solid"/>
                <a:round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169362" cy="253474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9107851" y="168347"/>
              <a:ext cx="2922129" cy="862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 strike="noStrike" u="none">
                  <a:solidFill>
                    <a:srgbClr val="164B82"/>
                  </a:solidFill>
                  <a:latin typeface="Montaser Arabic Extra-Light"/>
                  <a:ea typeface="Montaser Arabic Extra-Light"/>
                  <a:cs typeface="Montaser Arabic Extra-Light"/>
                  <a:sym typeface="Montaser Arabic Extra-Light"/>
                </a:rPr>
                <a:t>CQ2023/21</a:t>
              </a:r>
            </a:p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1526501"/>
            <a:ext cx="13942643" cy="1317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93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ĐỘNG LỰC THỰC HIỆN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04535" y="7058865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4039" y="3157883"/>
            <a:ext cx="7661662" cy="4895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Điểm</a:t>
            </a:r>
            <a:r>
              <a:rPr lang="en-US" b="true" sz="3499" strike="noStrike" u="none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 </a:t>
            </a:r>
            <a:r>
              <a:rPr lang="en-US" b="true" sz="3499" strike="noStrike" u="none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nó</a:t>
            </a:r>
            <a:r>
              <a:rPr lang="en-US" b="true" sz="3499" strike="noStrike" u="none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ng </a:t>
            </a:r>
            <a:r>
              <a:rPr lang="en-US" b="true" sz="3499" strike="noStrike" u="none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ô</a:t>
            </a:r>
            <a:r>
              <a:rPr lang="en-US" b="true" sz="3499" strike="noStrike" u="none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 n</a:t>
            </a:r>
            <a:r>
              <a:rPr lang="en-US" b="true" sz="3499" strike="noStrike" u="none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hiễm</a:t>
            </a:r>
            <a:r>
              <a:rPr lang="en-US" b="true" sz="3499" strike="noStrike" u="none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:</a:t>
            </a:r>
          </a:p>
          <a:p>
            <a:pPr algn="just" marL="0" indent="0" lvl="0">
              <a:lnSpc>
                <a:spcPts val="4899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4899"/>
              </a:lnSpc>
              <a:spcBef>
                <a:spcPct val="0"/>
              </a:spcBef>
            </a:pPr>
            <a:r>
              <a:rPr lang="en-US" b="true" sz="3499" strike="noStrike" u="none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1. Hà Nội: </a:t>
            </a:r>
            <a:r>
              <a:rPr lang="en-US" sz="3499" strike="noStrike" u="none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Ô nhiễm dạng "sương mù quang hóa", đặc biệt nghiêm trọng vào mùa đông do hiện tượng nghịch nhiệt. Thường đứng Top 1 thế giới về AQI vào một số thời điểm.</a:t>
            </a:r>
          </a:p>
          <a:p>
            <a:pPr algn="just" marL="0" indent="0" lvl="0">
              <a:lnSpc>
                <a:spcPts val="4619"/>
              </a:lnSpc>
              <a:spcBef>
                <a:spcPct val="0"/>
              </a:spcBef>
            </a:pPr>
          </a:p>
        </p:txBody>
      </p:sp>
      <p:pic>
        <p:nvPicPr>
          <p:cNvPr name="Picture 14" id="1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547143" y="3034058"/>
            <a:ext cx="7197946" cy="41028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5008">
            <a:off x="-467361" y="-2757747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49" y="0"/>
                </a:lnTo>
                <a:lnTo>
                  <a:pt x="12701349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86204" y="6250419"/>
            <a:ext cx="11514218" cy="8506128"/>
          </a:xfrm>
          <a:custGeom>
            <a:avLst/>
            <a:gdLst/>
            <a:ahLst/>
            <a:cxnLst/>
            <a:rect r="r" b="b" t="t" l="l"/>
            <a:pathLst>
              <a:path h="8506128" w="11514218">
                <a:moveTo>
                  <a:pt x="0" y="0"/>
                </a:moveTo>
                <a:lnTo>
                  <a:pt x="11514218" y="0"/>
                </a:lnTo>
                <a:lnTo>
                  <a:pt x="11514218" y="8506128"/>
                </a:lnTo>
                <a:lnTo>
                  <a:pt x="0" y="8506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337959" y="457901"/>
            <a:ext cx="9407130" cy="773325"/>
            <a:chOff x="0" y="0"/>
            <a:chExt cx="12542840" cy="103110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00520"/>
              <a:ext cx="3323932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 strike="noStrike" u="none">
                  <a:solidFill>
                    <a:srgbClr val="164B82"/>
                  </a:solidFill>
                  <a:latin typeface="Montaser Arabic Extra-Light"/>
                  <a:ea typeface="Montaser Arabic Extra-Light"/>
                  <a:cs typeface="Montaser Arabic Extra-Light"/>
                  <a:sym typeface="Montaser Arabic Extra-Light"/>
                </a:rPr>
                <a:t>Nhóm 11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4032707" y="200520"/>
              <a:ext cx="4932001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 strike="noStrike" u="none">
                  <a:solidFill>
                    <a:srgbClr val="164B82"/>
                  </a:solidFill>
                  <a:latin typeface="Montaser Arabic Extra-Light"/>
                  <a:ea typeface="Montaser Arabic Extra-Light"/>
                  <a:cs typeface="Montaser Arabic Extra-Light"/>
                  <a:sym typeface="Montaser Arabic Extra-Light"/>
                </a:rPr>
                <a:t>Nhập môn Khoa học Dữ liệu</a:t>
              </a:r>
            </a:p>
          </p:txBody>
        </p:sp>
        <p:grpSp>
          <p:nvGrpSpPr>
            <p:cNvPr name="Group 7" id="7"/>
            <p:cNvGrpSpPr/>
            <p:nvPr/>
          </p:nvGrpSpPr>
          <p:grpSpPr>
            <a:xfrm rot="5400000">
              <a:off x="5842723" y="-5842723"/>
              <a:ext cx="857393" cy="12542840"/>
              <a:chOff x="0" y="0"/>
              <a:chExt cx="169362" cy="247759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69362" cy="2477598"/>
              </a:xfrm>
              <a:custGeom>
                <a:avLst/>
                <a:gdLst/>
                <a:ahLst/>
                <a:cxnLst/>
                <a:rect r="r" b="b" t="t" l="l"/>
                <a:pathLst>
                  <a:path h="2477598" w="169362">
                    <a:moveTo>
                      <a:pt x="84681" y="0"/>
                    </a:moveTo>
                    <a:lnTo>
                      <a:pt x="84681" y="0"/>
                    </a:lnTo>
                    <a:cubicBezTo>
                      <a:pt x="107140" y="0"/>
                      <a:pt x="128678" y="8922"/>
                      <a:pt x="144559" y="24802"/>
                    </a:cubicBezTo>
                    <a:cubicBezTo>
                      <a:pt x="160440" y="40683"/>
                      <a:pt x="169362" y="62222"/>
                      <a:pt x="169362" y="84681"/>
                    </a:cubicBezTo>
                    <a:lnTo>
                      <a:pt x="169362" y="2392917"/>
                    </a:lnTo>
                    <a:cubicBezTo>
                      <a:pt x="169362" y="2439685"/>
                      <a:pt x="131449" y="2477598"/>
                      <a:pt x="84681" y="2477598"/>
                    </a:cubicBezTo>
                    <a:lnTo>
                      <a:pt x="84681" y="2477598"/>
                    </a:lnTo>
                    <a:cubicBezTo>
                      <a:pt x="37913" y="2477598"/>
                      <a:pt x="0" y="2439685"/>
                      <a:pt x="0" y="2392917"/>
                    </a:cubicBezTo>
                    <a:lnTo>
                      <a:pt x="0" y="84681"/>
                    </a:lnTo>
                    <a:cubicBezTo>
                      <a:pt x="0" y="37913"/>
                      <a:pt x="37913" y="0"/>
                      <a:pt x="8468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164B82"/>
                </a:solidFill>
                <a:prstDash val="solid"/>
                <a:round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169362" cy="253474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9107851" y="168347"/>
              <a:ext cx="2922129" cy="862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 strike="noStrike" u="none">
                  <a:solidFill>
                    <a:srgbClr val="164B82"/>
                  </a:solidFill>
                  <a:latin typeface="Montaser Arabic Extra-Light"/>
                  <a:ea typeface="Montaser Arabic Extra-Light"/>
                  <a:cs typeface="Montaser Arabic Extra-Light"/>
                  <a:sym typeface="Montaser Arabic Extra-Light"/>
                </a:rPr>
                <a:t>CQ2023/21</a:t>
              </a:r>
            </a:p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1526501"/>
            <a:ext cx="13942643" cy="1317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93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ĐỘNG LỰC THỰC HIỆN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04535" y="7058865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4039" y="3157883"/>
            <a:ext cx="7661662" cy="2961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Điểm</a:t>
            </a:r>
            <a:r>
              <a:rPr lang="en-US" b="true" sz="3499" strike="noStrike" u="none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 </a:t>
            </a:r>
            <a:r>
              <a:rPr lang="en-US" b="true" sz="3499" strike="noStrike" u="none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nó</a:t>
            </a:r>
            <a:r>
              <a:rPr lang="en-US" b="true" sz="3499" strike="noStrike" u="none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ng </a:t>
            </a:r>
            <a:r>
              <a:rPr lang="en-US" b="true" sz="3499" strike="noStrike" u="none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ô</a:t>
            </a:r>
            <a:r>
              <a:rPr lang="en-US" b="true" sz="3499" strike="noStrike" u="none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 n</a:t>
            </a:r>
            <a:r>
              <a:rPr lang="en-US" b="true" sz="3499" strike="noStrike" u="none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hiễm</a:t>
            </a:r>
            <a:r>
              <a:rPr lang="en-US" b="true" sz="3499" strike="noStrike" u="none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:</a:t>
            </a:r>
          </a:p>
          <a:p>
            <a:pPr algn="just" marL="0" indent="0" lvl="0">
              <a:lnSpc>
                <a:spcPts val="4899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4619"/>
              </a:lnSpc>
              <a:spcBef>
                <a:spcPct val="0"/>
              </a:spcBef>
            </a:pPr>
            <a:r>
              <a:rPr lang="en-US" b="true" sz="3299" strike="noStrike" u="none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2. TP. Hồ Chí Minh: </a:t>
            </a:r>
            <a:r>
              <a:rPr lang="en-US" sz="3299" strike="noStrike" u="none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Ô nhiễm do hoạt động giao thông (xe máy) và công nghiệp vùng ven.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9548919" y="3034058"/>
            <a:ext cx="7196170" cy="4086223"/>
          </a:xfrm>
          <a:custGeom>
            <a:avLst/>
            <a:gdLst/>
            <a:ahLst/>
            <a:cxnLst/>
            <a:rect r="r" b="b" t="t" l="l"/>
            <a:pathLst>
              <a:path h="4086223" w="7196170">
                <a:moveTo>
                  <a:pt x="0" y="0"/>
                </a:moveTo>
                <a:lnTo>
                  <a:pt x="7196170" y="0"/>
                </a:lnTo>
                <a:lnTo>
                  <a:pt x="7196170" y="4086224"/>
                </a:lnTo>
                <a:lnTo>
                  <a:pt x="0" y="40862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8727" r="-668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14668" y="-3157079"/>
            <a:ext cx="15827806" cy="6707033"/>
          </a:xfrm>
          <a:custGeom>
            <a:avLst/>
            <a:gdLst/>
            <a:ahLst/>
            <a:cxnLst/>
            <a:rect r="r" b="b" t="t" l="l"/>
            <a:pathLst>
              <a:path h="6707033" w="15827806">
                <a:moveTo>
                  <a:pt x="0" y="0"/>
                </a:moveTo>
                <a:lnTo>
                  <a:pt x="15827806" y="0"/>
                </a:lnTo>
                <a:lnTo>
                  <a:pt x="15827806" y="6707033"/>
                </a:lnTo>
                <a:lnTo>
                  <a:pt x="0" y="6707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120312">
            <a:off x="-2692871" y="9105108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12760102" y="0"/>
                </a:moveTo>
                <a:lnTo>
                  <a:pt x="0" y="0"/>
                </a:lnTo>
                <a:lnTo>
                  <a:pt x="0" y="5407094"/>
                </a:lnTo>
                <a:lnTo>
                  <a:pt x="12760102" y="5407094"/>
                </a:lnTo>
                <a:lnTo>
                  <a:pt x="1276010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99655" y="1812489"/>
            <a:ext cx="11760627" cy="1317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93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MỤC TIÊU CỐT LÕI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666493" y="3424821"/>
            <a:ext cx="15592807" cy="1521052"/>
            <a:chOff x="0" y="0"/>
            <a:chExt cx="20790409" cy="2028069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1790920" y="0"/>
              <a:ext cx="18999489" cy="2028069"/>
              <a:chOff x="0" y="0"/>
              <a:chExt cx="3752986" cy="40060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3752986" cy="400606"/>
              </a:xfrm>
              <a:custGeom>
                <a:avLst/>
                <a:gdLst/>
                <a:ahLst/>
                <a:cxnLst/>
                <a:rect r="r" b="b" t="t" l="l"/>
                <a:pathLst>
                  <a:path h="400606" w="3752986">
                    <a:moveTo>
                      <a:pt x="0" y="0"/>
                    </a:moveTo>
                    <a:lnTo>
                      <a:pt x="3752986" y="0"/>
                    </a:lnTo>
                    <a:lnTo>
                      <a:pt x="3752986" y="400606"/>
                    </a:lnTo>
                    <a:lnTo>
                      <a:pt x="0" y="400606"/>
                    </a:lnTo>
                    <a:close/>
                  </a:path>
                </a:pathLst>
              </a:custGeom>
              <a:solidFill>
                <a:srgbClr val="F2F7FA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04775"/>
                <a:ext cx="3752986" cy="50538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l" marL="0" indent="0" lvl="0">
                  <a:lnSpc>
                    <a:spcPts val="5025"/>
                  </a:lnSpc>
                  <a:spcBef>
                    <a:spcPct val="0"/>
                  </a:spcBef>
                </a:pPr>
                <a:r>
                  <a:rPr lang="en-US" b="true" sz="3589" spc="86" strike="noStrike" u="none">
                    <a:solidFill>
                      <a:srgbClr val="343434"/>
                    </a:solidFill>
                    <a:latin typeface="Telegraf Bold"/>
                    <a:ea typeface="Telegraf Bold"/>
                    <a:cs typeface="Telegraf Bold"/>
                    <a:sym typeface="Telegraf Bold"/>
                  </a:rPr>
                  <a:t>Định lượng tác động của các yếu tố Tự nhiên và Nhân tạo đến chất lượng không khí tại Việt Nam</a:t>
                </a: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165074"/>
              <a:ext cx="1806659" cy="1507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085"/>
                </a:lnSpc>
                <a:spcBef>
                  <a:spcPct val="0"/>
                </a:spcBef>
              </a:pPr>
              <a:r>
                <a:rPr lang="en-US" b="true" sz="6489" spc="155" strike="noStrike" u="none">
                  <a:solidFill>
                    <a:srgbClr val="34343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01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66493" y="5334704"/>
            <a:ext cx="15592807" cy="1521052"/>
            <a:chOff x="0" y="0"/>
            <a:chExt cx="20790409" cy="2028069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1806659" y="0"/>
              <a:ext cx="18983750" cy="2028069"/>
              <a:chOff x="0" y="0"/>
              <a:chExt cx="3749877" cy="400606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3749877" cy="400606"/>
              </a:xfrm>
              <a:custGeom>
                <a:avLst/>
                <a:gdLst/>
                <a:ahLst/>
                <a:cxnLst/>
                <a:rect r="r" b="b" t="t" l="l"/>
                <a:pathLst>
                  <a:path h="400606" w="3749877">
                    <a:moveTo>
                      <a:pt x="0" y="0"/>
                    </a:moveTo>
                    <a:lnTo>
                      <a:pt x="3749877" y="0"/>
                    </a:lnTo>
                    <a:lnTo>
                      <a:pt x="3749877" y="400606"/>
                    </a:lnTo>
                    <a:lnTo>
                      <a:pt x="0" y="400606"/>
                    </a:lnTo>
                    <a:close/>
                  </a:path>
                </a:pathLst>
              </a:custGeom>
              <a:solidFill>
                <a:srgbClr val="F2F7FA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104775"/>
                <a:ext cx="3749877" cy="50538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l" marL="0" indent="0" lvl="0">
                  <a:lnSpc>
                    <a:spcPts val="5025"/>
                  </a:lnSpc>
                  <a:spcBef>
                    <a:spcPct val="0"/>
                  </a:spcBef>
                </a:pPr>
                <a:r>
                  <a:rPr lang="en-US" b="true" sz="3589" spc="86" strike="noStrike" u="none">
                    <a:solidFill>
                      <a:srgbClr val="343434"/>
                    </a:solidFill>
                    <a:latin typeface="Telegraf Bold"/>
                    <a:ea typeface="Telegraf Bold"/>
                    <a:cs typeface="Telegraf Bold"/>
                    <a:sym typeface="Telegraf Bold"/>
                  </a:rPr>
                  <a:t>Mô hình hóa các tương tác phi tuyến giữa Thời tiết và Ô nhiễm để dự báo nồng độ bụi mịn PM2.5.</a:t>
                </a: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0" y="165074"/>
              <a:ext cx="1806659" cy="1507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085"/>
                </a:lnSpc>
                <a:spcBef>
                  <a:spcPct val="0"/>
                </a:spcBef>
              </a:pPr>
              <a:r>
                <a:rPr lang="en-US" b="true" sz="6489" spc="155" strike="noStrike" u="none">
                  <a:solidFill>
                    <a:srgbClr val="34343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02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66493" y="7244587"/>
            <a:ext cx="15592807" cy="1521052"/>
            <a:chOff x="0" y="0"/>
            <a:chExt cx="20790409" cy="2028069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1790920" y="0"/>
              <a:ext cx="18999489" cy="2028069"/>
              <a:chOff x="0" y="0"/>
              <a:chExt cx="3752986" cy="400606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3752986" cy="400606"/>
              </a:xfrm>
              <a:custGeom>
                <a:avLst/>
                <a:gdLst/>
                <a:ahLst/>
                <a:cxnLst/>
                <a:rect r="r" b="b" t="t" l="l"/>
                <a:pathLst>
                  <a:path h="400606" w="3752986">
                    <a:moveTo>
                      <a:pt x="0" y="0"/>
                    </a:moveTo>
                    <a:lnTo>
                      <a:pt x="3752986" y="0"/>
                    </a:lnTo>
                    <a:lnTo>
                      <a:pt x="3752986" y="400606"/>
                    </a:lnTo>
                    <a:lnTo>
                      <a:pt x="0" y="400606"/>
                    </a:lnTo>
                    <a:close/>
                  </a:path>
                </a:pathLst>
              </a:custGeom>
              <a:solidFill>
                <a:srgbClr val="F2F7FA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04775"/>
                <a:ext cx="3752986" cy="50538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l" marL="0" indent="0" lvl="0">
                  <a:lnSpc>
                    <a:spcPts val="5025"/>
                  </a:lnSpc>
                  <a:spcBef>
                    <a:spcPct val="0"/>
                  </a:spcBef>
                </a:pPr>
                <a:r>
                  <a:rPr lang="en-US" b="true" sz="3589" spc="86" strike="noStrike" u="none">
                    <a:solidFill>
                      <a:srgbClr val="343434"/>
                    </a:solidFill>
                    <a:latin typeface="Telegraf Bold"/>
                    <a:ea typeface="Telegraf Bold"/>
                    <a:cs typeface="Telegraf Bold"/>
                    <a:sym typeface="Telegraf Bold"/>
                  </a:rPr>
                  <a:t>Kiến tạo hệ thống Cảnh báo sớm dựa trên dữ liệu thời gian thực.</a:t>
                </a: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0" y="165074"/>
              <a:ext cx="1806659" cy="1507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085"/>
                </a:lnSpc>
                <a:spcBef>
                  <a:spcPct val="0"/>
                </a:spcBef>
              </a:pPr>
              <a:r>
                <a:rPr lang="en-US" b="true" sz="6489" spc="155" strike="noStrike" u="none">
                  <a:solidFill>
                    <a:srgbClr val="34343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03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2114668" y="-784073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03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299655" y="642038"/>
            <a:ext cx="9407130" cy="773325"/>
            <a:chOff x="0" y="0"/>
            <a:chExt cx="12542840" cy="1031100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200520"/>
              <a:ext cx="3323932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 strike="noStrike" u="none">
                  <a:solidFill>
                    <a:srgbClr val="164B82"/>
                  </a:solidFill>
                  <a:latin typeface="Montaser Arabic Extra-Light"/>
                  <a:ea typeface="Montaser Arabic Extra-Light"/>
                  <a:cs typeface="Montaser Arabic Extra-Light"/>
                  <a:sym typeface="Montaser Arabic Extra-Light"/>
                </a:rPr>
                <a:t>Nhóm 11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4032707" y="200520"/>
              <a:ext cx="4932001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 strike="noStrike" u="none">
                  <a:solidFill>
                    <a:srgbClr val="164B82"/>
                  </a:solidFill>
                  <a:latin typeface="Montaser Arabic Extra-Light"/>
                  <a:ea typeface="Montaser Arabic Extra-Light"/>
                  <a:cs typeface="Montaser Arabic Extra-Light"/>
                  <a:sym typeface="Montaser Arabic Extra-Light"/>
                </a:rPr>
                <a:t>Nhập môn Khoa học Dữ liệu</a:t>
              </a:r>
            </a:p>
          </p:txBody>
        </p:sp>
        <p:grpSp>
          <p:nvGrpSpPr>
            <p:cNvPr name="Group 24" id="24"/>
            <p:cNvGrpSpPr/>
            <p:nvPr/>
          </p:nvGrpSpPr>
          <p:grpSpPr>
            <a:xfrm rot="5400000">
              <a:off x="5842723" y="-5842723"/>
              <a:ext cx="857393" cy="12542840"/>
              <a:chOff x="0" y="0"/>
              <a:chExt cx="169362" cy="2477598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69362" cy="2477598"/>
              </a:xfrm>
              <a:custGeom>
                <a:avLst/>
                <a:gdLst/>
                <a:ahLst/>
                <a:cxnLst/>
                <a:rect r="r" b="b" t="t" l="l"/>
                <a:pathLst>
                  <a:path h="2477598" w="169362">
                    <a:moveTo>
                      <a:pt x="84681" y="0"/>
                    </a:moveTo>
                    <a:lnTo>
                      <a:pt x="84681" y="0"/>
                    </a:lnTo>
                    <a:cubicBezTo>
                      <a:pt x="107140" y="0"/>
                      <a:pt x="128678" y="8922"/>
                      <a:pt x="144559" y="24802"/>
                    </a:cubicBezTo>
                    <a:cubicBezTo>
                      <a:pt x="160440" y="40683"/>
                      <a:pt x="169362" y="62222"/>
                      <a:pt x="169362" y="84681"/>
                    </a:cubicBezTo>
                    <a:lnTo>
                      <a:pt x="169362" y="2392917"/>
                    </a:lnTo>
                    <a:cubicBezTo>
                      <a:pt x="169362" y="2439685"/>
                      <a:pt x="131449" y="2477598"/>
                      <a:pt x="84681" y="2477598"/>
                    </a:cubicBezTo>
                    <a:lnTo>
                      <a:pt x="84681" y="2477598"/>
                    </a:lnTo>
                    <a:cubicBezTo>
                      <a:pt x="37913" y="2477598"/>
                      <a:pt x="0" y="2439685"/>
                      <a:pt x="0" y="2392917"/>
                    </a:cubicBezTo>
                    <a:lnTo>
                      <a:pt x="0" y="84681"/>
                    </a:lnTo>
                    <a:cubicBezTo>
                      <a:pt x="0" y="37913"/>
                      <a:pt x="37913" y="0"/>
                      <a:pt x="8468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164B82"/>
                </a:solidFill>
                <a:prstDash val="solid"/>
                <a:round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57150"/>
                <a:ext cx="169362" cy="253474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9107851" y="168347"/>
              <a:ext cx="2922129" cy="862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 strike="noStrike" u="none">
                  <a:solidFill>
                    <a:srgbClr val="164B82"/>
                  </a:solidFill>
                  <a:latin typeface="Montaser Arabic Extra-Light"/>
                  <a:ea typeface="Montaser Arabic Extra-Light"/>
                  <a:cs typeface="Montaser Arabic Extra-Light"/>
                  <a:sym typeface="Montaser Arabic Extra-Light"/>
                </a:rPr>
                <a:t>CQ2023/21</a:t>
              </a:r>
            </a:p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  <p:transition spd="fast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DAG6XKHXQs4</dc:identifier>
  <dcterms:modified xsi:type="dcterms:W3CDTF">2011-08-01T06:04:30Z</dcterms:modified>
  <cp:revision>1</cp:revision>
  <dc:title>Project</dc:title>
</cp:coreProperties>
</file>